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m4a" ContentType="audio/mp4"/>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heme/theme3.xml" ContentType="application/vnd.openxmlformats-officedocument.theme+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charts/chart1.xml" ContentType="application/vnd.openxmlformats-officedocument.drawingml.chart+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2"/>
  </p:notesMasterIdLst>
  <p:sldIdLst>
    <p:sldId id="256" r:id="rId3"/>
    <p:sldId id="302" r:id="rId4"/>
    <p:sldId id="311" r:id="rId5"/>
    <p:sldId id="317" r:id="rId6"/>
    <p:sldId id="312" r:id="rId7"/>
    <p:sldId id="314" r:id="rId8"/>
    <p:sldId id="315" r:id="rId9"/>
    <p:sldId id="316" r:id="rId10"/>
    <p:sldId id="265" r:id="rId11"/>
  </p:sldIdLst>
  <p:sldSz cx="12192000"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21" autoAdjust="0"/>
    <p:restoredTop sz="94660"/>
  </p:normalViewPr>
  <p:slideViewPr>
    <p:cSldViewPr snapToGrid="0" showGuides="1">
      <p:cViewPr>
        <p:scale>
          <a:sx n="75" d="100"/>
          <a:sy n="75" d="100"/>
        </p:scale>
        <p:origin x="528"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ags" Target="tags/tag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5364386932408963"/>
          <c:y val="4.38755041207484E-2"/>
          <c:w val="0.6867074317656644"/>
          <c:h val="0.91224899175850316"/>
        </c:manualLayout>
      </c:layout>
      <c:doughnutChart>
        <c:varyColors val="1"/>
        <c:ser>
          <c:idx val="0"/>
          <c:order val="0"/>
          <c:tx>
            <c:strRef>
              <c:f>Sheet1!$B$1</c:f>
              <c:strCache>
                <c:ptCount val="1"/>
                <c:pt idx="0">
                  <c:v>Sales</c:v>
                </c:pt>
              </c:strCache>
            </c:strRef>
          </c:tx>
          <c:spPr>
            <a:solidFill>
              <a:srgbClr val="FFC000"/>
            </a:solidFill>
            <a:ln>
              <a:noFill/>
            </a:ln>
          </c:spPr>
          <c:dPt>
            <c:idx val="0"/>
            <c:bubble3D val="0"/>
            <c:spPr>
              <a:solidFill>
                <a:srgbClr val="FFC000"/>
              </a:solidFill>
              <a:ln w="19050">
                <a:noFill/>
              </a:ln>
              <a:effectLst/>
            </c:spPr>
            <c:extLst>
              <c:ext xmlns:c16="http://schemas.microsoft.com/office/drawing/2014/chart" uri="{C3380CC4-5D6E-409C-BE32-E72D297353CC}">
                <c16:uniqueId val="{00000002-248C-4562-9358-E38009976E8C}"/>
              </c:ext>
            </c:extLst>
          </c:dPt>
          <c:dPt>
            <c:idx val="1"/>
            <c:bubble3D val="0"/>
            <c:spPr>
              <a:solidFill>
                <a:srgbClr val="FFC000"/>
              </a:solidFill>
              <a:ln w="19050">
                <a:noFill/>
              </a:ln>
              <a:effectLst/>
            </c:spPr>
            <c:extLst>
              <c:ext xmlns:c16="http://schemas.microsoft.com/office/drawing/2014/chart" uri="{C3380CC4-5D6E-409C-BE32-E72D297353CC}">
                <c16:uniqueId val="{00000005-248C-4562-9358-E38009976E8C}"/>
              </c:ext>
            </c:extLst>
          </c:dPt>
          <c:dPt>
            <c:idx val="2"/>
            <c:bubble3D val="0"/>
            <c:spPr>
              <a:solidFill>
                <a:srgbClr val="FFC000"/>
              </a:solidFill>
              <a:ln w="19050">
                <a:noFill/>
              </a:ln>
              <a:effectLst/>
            </c:spPr>
            <c:extLst>
              <c:ext xmlns:c16="http://schemas.microsoft.com/office/drawing/2014/chart" uri="{C3380CC4-5D6E-409C-BE32-E72D297353CC}">
                <c16:uniqueId val="{00000004-248C-4562-9358-E38009976E8C}"/>
              </c:ext>
            </c:extLst>
          </c:dPt>
          <c:dPt>
            <c:idx val="3"/>
            <c:bubble3D val="0"/>
            <c:spPr>
              <a:solidFill>
                <a:srgbClr val="FFC000"/>
              </a:solidFill>
              <a:ln w="19050">
                <a:noFill/>
              </a:ln>
              <a:effectLst/>
            </c:spPr>
            <c:extLst>
              <c:ext xmlns:c16="http://schemas.microsoft.com/office/drawing/2014/chart" uri="{C3380CC4-5D6E-409C-BE32-E72D297353CC}">
                <c16:uniqueId val="{00000003-248C-4562-9358-E38009976E8C}"/>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248C-4562-9358-E38009976E8C}"/>
            </c:ext>
          </c:extLst>
        </c:ser>
        <c:dLbls>
          <c:showLegendKey val="0"/>
          <c:showVal val="0"/>
          <c:showCatName val="0"/>
          <c:showSerName val="0"/>
          <c:showPercent val="0"/>
          <c:showBubbleSize val="0"/>
          <c:showLeaderLines val="1"/>
        </c:dLbls>
        <c:firstSliceAng val="0"/>
        <c:holeSize val="55"/>
      </c:doughnut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BA39FB-E129-4615-82DE-0A77E284996F}" type="datetimeFigureOut">
              <a:rPr lang="en-ID" smtClean="0"/>
              <a:t>22/11/2020</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4CCDAF-1BAB-4004-8FBE-741E4CB10E2E}" type="slidenum">
              <a:rPr lang="en-ID" smtClean="0"/>
              <a:t>‹#›</a:t>
            </a:fld>
            <a:endParaRPr lang="en-ID"/>
          </a:p>
        </p:txBody>
      </p:sp>
    </p:spTree>
    <p:extLst>
      <p:ext uri="{BB962C8B-B14F-4D97-AF65-F5344CB8AC3E}">
        <p14:creationId xmlns:p14="http://schemas.microsoft.com/office/powerpoint/2010/main" val="41561978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446D3C-7248-4466-83D3-3CA300DE77F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8448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47919-2670-445A-BF8A-08C8C85EA8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30748E1-54F1-409C-A86C-E5676B19C3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3C5C8C-2408-46AE-A930-E7F9BBA939DA}"/>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5" name="Footer Placeholder 4">
            <a:extLst>
              <a:ext uri="{FF2B5EF4-FFF2-40B4-BE49-F238E27FC236}">
                <a16:creationId xmlns:a16="http://schemas.microsoft.com/office/drawing/2014/main" id="{56007804-1961-4D73-A7F6-2E9492984C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FBFE6C-2048-49B7-A0FC-122AE121E526}"/>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38944506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6E12D-07CE-4730-B6B1-C071E1F2EC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11AA594-72ED-4BD7-9FFC-733A3299762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0FF548-D044-4085-9A32-20C01C8DBBC4}"/>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5" name="Footer Placeholder 4">
            <a:extLst>
              <a:ext uri="{FF2B5EF4-FFF2-40B4-BE49-F238E27FC236}">
                <a16:creationId xmlns:a16="http://schemas.microsoft.com/office/drawing/2014/main" id="{8F5C8648-E106-4162-9E8A-016E2C5A11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017C13-151C-4748-9F41-81EE91C14851}"/>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2605921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69236D-C059-4276-8D4A-0160645B43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D2DE33-D137-4626-A99E-8416AC89E2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CA97CC-3247-402B-B3A2-49EDC0C8998C}"/>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5" name="Footer Placeholder 4">
            <a:extLst>
              <a:ext uri="{FF2B5EF4-FFF2-40B4-BE49-F238E27FC236}">
                <a16:creationId xmlns:a16="http://schemas.microsoft.com/office/drawing/2014/main" id="{F82E9941-B1BF-44D5-83B8-B8DABE670D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B830FF-F4CB-40F5-94E4-5C43034C6891}"/>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10078370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2FFAA-25BE-47A2-A60E-349BE354A8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993DAA34-980C-44A0-9965-D1AF72E12A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Tree>
    <p:extLst>
      <p:ext uri="{BB962C8B-B14F-4D97-AF65-F5344CB8AC3E}">
        <p14:creationId xmlns:p14="http://schemas.microsoft.com/office/powerpoint/2010/main" val="49209319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43E93-BC38-4864-A0B9-1D0652470EC7}"/>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0804DEF6-B94F-4858-A2BA-F37F3A9A606E}"/>
              </a:ext>
            </a:extLst>
          </p:cNvPr>
          <p:cNvSpPr>
            <a:spLocks noGrp="1"/>
          </p:cNvSpPr>
          <p:nvPr>
            <p:ph idx="1"/>
          </p:nvPr>
        </p:nvSpPr>
        <p:spPr>
          <a:xfrm>
            <a:off x="533400" y="1825624"/>
            <a:ext cx="111252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8" name="Round Same Side Corner Rectangle 7">
            <a:extLst>
              <a:ext uri="{FF2B5EF4-FFF2-40B4-BE49-F238E27FC236}">
                <a16:creationId xmlns:a16="http://schemas.microsoft.com/office/drawing/2014/main" id="{C7C10C37-1B34-9C47-BFDA-E7BCBCAF5638}"/>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9" name="TextBox 8">
            <a:extLst>
              <a:ext uri="{FF2B5EF4-FFF2-40B4-BE49-F238E27FC236}">
                <a16:creationId xmlns:a16="http://schemas.microsoft.com/office/drawing/2014/main" id="{37C666FA-622C-5543-89BA-BF7C87197421}"/>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E2AE4779-5D10-CB40-8216-502FC71BE377}"/>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1" name="Straight Connector 10">
            <a:extLst>
              <a:ext uri="{FF2B5EF4-FFF2-40B4-BE49-F238E27FC236}">
                <a16:creationId xmlns:a16="http://schemas.microsoft.com/office/drawing/2014/main" id="{EC7C95B8-01FC-ED48-BB2E-207E6A148C9A}"/>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06580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63D7A-540E-425A-BEF5-69BB8D40BC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2F3CBEA5-6625-4A00-B51E-8641A4AE2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4577397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D00FA-CA57-4FCA-BFA6-C374C16C9DBB}"/>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FE40965A-09CA-4AA8-9C52-A5770F423454}"/>
              </a:ext>
            </a:extLst>
          </p:cNvPr>
          <p:cNvSpPr>
            <a:spLocks noGrp="1"/>
          </p:cNvSpPr>
          <p:nvPr>
            <p:ph sz="half" idx="1"/>
          </p:nvPr>
        </p:nvSpPr>
        <p:spPr>
          <a:xfrm>
            <a:off x="5334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FE9E6E0D-8C89-4C4D-B2ED-BC0A4867F963}"/>
              </a:ext>
            </a:extLst>
          </p:cNvPr>
          <p:cNvSpPr>
            <a:spLocks noGrp="1"/>
          </p:cNvSpPr>
          <p:nvPr>
            <p:ph sz="half" idx="2"/>
          </p:nvPr>
        </p:nvSpPr>
        <p:spPr>
          <a:xfrm>
            <a:off x="6172200" y="1825624"/>
            <a:ext cx="5486400" cy="44227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11" name="Round Same Side Corner Rectangle 10">
            <a:extLst>
              <a:ext uri="{FF2B5EF4-FFF2-40B4-BE49-F238E27FC236}">
                <a16:creationId xmlns:a16="http://schemas.microsoft.com/office/drawing/2014/main" id="{EB7246B7-6775-764E-A912-1312BEFC283F}"/>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2" name="TextBox 11">
            <a:extLst>
              <a:ext uri="{FF2B5EF4-FFF2-40B4-BE49-F238E27FC236}">
                <a16:creationId xmlns:a16="http://schemas.microsoft.com/office/drawing/2014/main" id="{8460D470-9B3D-CB43-814A-E7FA0C6373F0}"/>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F488FB18-0850-704E-B163-405F8576E968}"/>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6" name="Straight Connector 15">
            <a:extLst>
              <a:ext uri="{FF2B5EF4-FFF2-40B4-BE49-F238E27FC236}">
                <a16:creationId xmlns:a16="http://schemas.microsoft.com/office/drawing/2014/main" id="{27B7FF1D-0624-CE4A-A4CD-F335145A03BD}"/>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85028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BB064-2B6B-4DB3-B5F2-73FB6436F6E4}"/>
              </a:ext>
            </a:extLst>
          </p:cNvPr>
          <p:cNvSpPr>
            <a:spLocks noGrp="1"/>
          </p:cNvSpPr>
          <p:nvPr>
            <p:ph type="title"/>
          </p:nvPr>
        </p:nvSpPr>
        <p:spPr>
          <a:xfrm>
            <a:off x="533400" y="365125"/>
            <a:ext cx="11128376" cy="1325563"/>
          </a:xfrm>
        </p:spPr>
        <p:txBody>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320364BD-656F-49D4-978C-1EF0460DC833}"/>
              </a:ext>
            </a:extLst>
          </p:cNvPr>
          <p:cNvSpPr>
            <a:spLocks noGrp="1"/>
          </p:cNvSpPr>
          <p:nvPr>
            <p:ph type="body" idx="1"/>
          </p:nvPr>
        </p:nvSpPr>
        <p:spPr>
          <a:xfrm>
            <a:off x="533400" y="1681163"/>
            <a:ext cx="5464175" cy="83704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2CC1E74-B5DE-489B-8062-6F648F39AF21}"/>
              </a:ext>
            </a:extLst>
          </p:cNvPr>
          <p:cNvSpPr>
            <a:spLocks noGrp="1"/>
          </p:cNvSpPr>
          <p:nvPr>
            <p:ph sz="half" idx="2"/>
          </p:nvPr>
        </p:nvSpPr>
        <p:spPr>
          <a:xfrm>
            <a:off x="533400" y="2505074"/>
            <a:ext cx="5464175"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5" name="Text Placeholder 4">
            <a:extLst>
              <a:ext uri="{FF2B5EF4-FFF2-40B4-BE49-F238E27FC236}">
                <a16:creationId xmlns:a16="http://schemas.microsoft.com/office/drawing/2014/main" id="{ACD74AC3-B164-43D5-8EE3-2B3FACE1F05B}"/>
              </a:ext>
            </a:extLst>
          </p:cNvPr>
          <p:cNvSpPr>
            <a:spLocks noGrp="1"/>
          </p:cNvSpPr>
          <p:nvPr>
            <p:ph type="body" sz="quarter" idx="3"/>
          </p:nvPr>
        </p:nvSpPr>
        <p:spPr>
          <a:xfrm>
            <a:off x="6172200" y="1681163"/>
            <a:ext cx="54864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59746C-CBAC-4D9D-AFCA-8ED31A88891C}"/>
              </a:ext>
            </a:extLst>
          </p:cNvPr>
          <p:cNvSpPr>
            <a:spLocks noGrp="1"/>
          </p:cNvSpPr>
          <p:nvPr>
            <p:ph sz="quarter" idx="4"/>
          </p:nvPr>
        </p:nvSpPr>
        <p:spPr>
          <a:xfrm>
            <a:off x="6172200" y="2505074"/>
            <a:ext cx="5486400" cy="3743325"/>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
        <p:nvSpPr>
          <p:cNvPr id="13" name="Round Same Side Corner Rectangle 12">
            <a:extLst>
              <a:ext uri="{FF2B5EF4-FFF2-40B4-BE49-F238E27FC236}">
                <a16:creationId xmlns:a16="http://schemas.microsoft.com/office/drawing/2014/main" id="{CC35B9EB-9302-AA4F-9BF8-2737F857CCA0}"/>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4" name="TextBox 13">
            <a:extLst>
              <a:ext uri="{FF2B5EF4-FFF2-40B4-BE49-F238E27FC236}">
                <a16:creationId xmlns:a16="http://schemas.microsoft.com/office/drawing/2014/main" id="{1939A9EA-2ABF-C74F-806B-13D76E1FB850}"/>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5" name="TextBox 14">
            <a:extLst>
              <a:ext uri="{FF2B5EF4-FFF2-40B4-BE49-F238E27FC236}">
                <a16:creationId xmlns:a16="http://schemas.microsoft.com/office/drawing/2014/main" id="{84FCB34C-4B8E-D84B-AE23-17CC99BFE0E2}"/>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8" name="Straight Connector 17">
            <a:extLst>
              <a:ext uri="{FF2B5EF4-FFF2-40B4-BE49-F238E27FC236}">
                <a16:creationId xmlns:a16="http://schemas.microsoft.com/office/drawing/2014/main" id="{BA6C1887-7FEC-DD49-9807-C753285B8B64}"/>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25968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ADFF5-D2DF-4F4C-B84D-A9AF846D83A3}"/>
              </a:ext>
            </a:extLst>
          </p:cNvPr>
          <p:cNvSpPr>
            <a:spLocks noGrp="1"/>
          </p:cNvSpPr>
          <p:nvPr>
            <p:ph type="title"/>
          </p:nvPr>
        </p:nvSpPr>
        <p:spPr/>
        <p:txBody>
          <a:bodyPr/>
          <a:lstStyle/>
          <a:p>
            <a:r>
              <a:rPr lang="en-US"/>
              <a:t>Click to edit Master title style</a:t>
            </a:r>
            <a:endParaRPr lang="en-ID"/>
          </a:p>
        </p:txBody>
      </p:sp>
      <p:sp>
        <p:nvSpPr>
          <p:cNvPr id="7" name="Round Same Side Corner Rectangle 6">
            <a:extLst>
              <a:ext uri="{FF2B5EF4-FFF2-40B4-BE49-F238E27FC236}">
                <a16:creationId xmlns:a16="http://schemas.microsoft.com/office/drawing/2014/main" id="{B4ADEBAC-E497-CB48-8513-F33DB82A8973}"/>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8" name="TextBox 7">
            <a:extLst>
              <a:ext uri="{FF2B5EF4-FFF2-40B4-BE49-F238E27FC236}">
                <a16:creationId xmlns:a16="http://schemas.microsoft.com/office/drawing/2014/main" id="{0D201E58-B497-624D-AB7C-62DCAC1049CF}"/>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9" name="TextBox 8">
            <a:extLst>
              <a:ext uri="{FF2B5EF4-FFF2-40B4-BE49-F238E27FC236}">
                <a16:creationId xmlns:a16="http://schemas.microsoft.com/office/drawing/2014/main" id="{320A711D-6C98-6C43-8314-B5B48812555D}"/>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0" name="Straight Connector 9">
            <a:extLst>
              <a:ext uri="{FF2B5EF4-FFF2-40B4-BE49-F238E27FC236}">
                <a16:creationId xmlns:a16="http://schemas.microsoft.com/office/drawing/2014/main" id="{FF9A1467-2B26-DF46-B85E-EE1EAB739AA4}"/>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25829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8" name="Round Same Side Corner Rectangle 7">
            <a:extLst>
              <a:ext uri="{FF2B5EF4-FFF2-40B4-BE49-F238E27FC236}">
                <a16:creationId xmlns:a16="http://schemas.microsoft.com/office/drawing/2014/main" id="{EABA0E42-432A-314C-B839-158E73B7F9F1}"/>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9" name="TextBox 8">
            <a:extLst>
              <a:ext uri="{FF2B5EF4-FFF2-40B4-BE49-F238E27FC236}">
                <a16:creationId xmlns:a16="http://schemas.microsoft.com/office/drawing/2014/main" id="{05948A03-5308-0D43-8DC0-1712C4C0AA6F}"/>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0" name="TextBox 9">
            <a:extLst>
              <a:ext uri="{FF2B5EF4-FFF2-40B4-BE49-F238E27FC236}">
                <a16:creationId xmlns:a16="http://schemas.microsoft.com/office/drawing/2014/main" id="{36893DEC-253F-CD42-B9C4-2F3437D2C321}"/>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3" name="Straight Connector 12">
            <a:extLst>
              <a:ext uri="{FF2B5EF4-FFF2-40B4-BE49-F238E27FC236}">
                <a16:creationId xmlns:a16="http://schemas.microsoft.com/office/drawing/2014/main" id="{55199B63-AA1B-C347-8FDF-19BC284F899D}"/>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69507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9584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78287DB3-E5D8-4B17-938A-6DDC33CDD9BC}"/>
              </a:ext>
            </a:extLst>
          </p:cNvPr>
          <p:cNvGraphicFramePr>
            <a:graphicFrameLocks noChangeAspect="1"/>
          </p:cNvGraphicFramePr>
          <p:nvPr userDrawn="1">
            <p:custDataLst>
              <p:tags r:id="rId2"/>
            </p:custDataLst>
            <p:extLst>
              <p:ext uri="{D42A27DB-BD31-4B8C-83A1-F6EECF244321}">
                <p14:modId xmlns:p14="http://schemas.microsoft.com/office/powerpoint/2010/main" val="36125880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21"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97E68FC4-3598-439C-99B5-480A75D84B58}"/>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9" name="Rectangle 8">
            <a:extLst>
              <a:ext uri="{FF2B5EF4-FFF2-40B4-BE49-F238E27FC236}">
                <a16:creationId xmlns:a16="http://schemas.microsoft.com/office/drawing/2014/main" id="{C151EAAB-1D26-4178-8717-291A74C446B3}"/>
              </a:ext>
            </a:extLst>
          </p:cNvPr>
          <p:cNvSpPr/>
          <p:nvPr userDrawn="1"/>
        </p:nvSpPr>
        <p:spPr>
          <a:xfrm>
            <a:off x="11227594" y="6415088"/>
            <a:ext cx="387364" cy="442912"/>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4144D3-6CC1-4D64-B9DF-CF0CCFEE52B5}"/>
              </a:ext>
            </a:extLst>
          </p:cNvPr>
          <p:cNvSpPr/>
          <p:nvPr userDrawn="1"/>
        </p:nvSpPr>
        <p:spPr>
          <a:xfrm>
            <a:off x="11227594" y="6476206"/>
            <a:ext cx="387364" cy="3817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a:extLst>
              <a:ext uri="{FF2B5EF4-FFF2-40B4-BE49-F238E27FC236}">
                <a16:creationId xmlns:a16="http://schemas.microsoft.com/office/drawing/2014/main" id="{AF64DF14-B36B-4565-B1D4-FA15BEA6DDCF}"/>
              </a:ext>
            </a:extLst>
          </p:cNvPr>
          <p:cNvSpPr>
            <a:spLocks noGrp="1"/>
          </p:cNvSpPr>
          <p:nvPr>
            <p:ph type="ftr" sz="quarter" idx="11"/>
          </p:nvPr>
        </p:nvSpPr>
        <p:spPr/>
        <p:txBody>
          <a:bodyPr/>
          <a:lstStyle/>
          <a:p>
            <a:endParaRPr lang="en-US" dirty="0"/>
          </a:p>
        </p:txBody>
      </p:sp>
      <p:sp>
        <p:nvSpPr>
          <p:cNvPr id="2" name="Title 1">
            <a:extLst>
              <a:ext uri="{FF2B5EF4-FFF2-40B4-BE49-F238E27FC236}">
                <a16:creationId xmlns:a16="http://schemas.microsoft.com/office/drawing/2014/main" id="{A6B700EA-825C-4F30-A10B-A20609582A6D}"/>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EBC4082-83D8-4ED6-8F80-AF11845466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608638E0-6D7D-4B65-B682-D287279022AC}"/>
              </a:ext>
            </a:extLst>
          </p:cNvPr>
          <p:cNvSpPr>
            <a:spLocks noGrp="1"/>
          </p:cNvSpPr>
          <p:nvPr>
            <p:ph type="sldNum" sz="quarter" idx="12"/>
          </p:nvPr>
        </p:nvSpPr>
        <p:spPr>
          <a:xfrm>
            <a:off x="11227594" y="6476206"/>
            <a:ext cx="387364" cy="282575"/>
          </a:xfrm>
        </p:spPr>
        <p:txBody>
          <a:bodyPr/>
          <a:lstStyle>
            <a:lvl1pPr algn="ctr">
              <a:defRPr sz="10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fld id="{5A79056F-8622-4506-80FD-0DCF28674FDA}" type="slidenum">
              <a:rPr lang="en-US" smtClean="0"/>
              <a:pPr/>
              <a:t>‹#›</a:t>
            </a:fld>
            <a:endParaRPr lang="en-US" dirty="0"/>
          </a:p>
        </p:txBody>
      </p:sp>
    </p:spTree>
    <p:extLst>
      <p:ext uri="{BB962C8B-B14F-4D97-AF65-F5344CB8AC3E}">
        <p14:creationId xmlns:p14="http://schemas.microsoft.com/office/powerpoint/2010/main" val="20989701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33DCC-E58D-4E90-BD32-93612EB10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EFB7CF97-5037-48C8-8243-48B5F78702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26953ED2-55B1-4F90-9569-25377B50E6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Round Same Side Corner Rectangle 10">
            <a:extLst>
              <a:ext uri="{FF2B5EF4-FFF2-40B4-BE49-F238E27FC236}">
                <a16:creationId xmlns:a16="http://schemas.microsoft.com/office/drawing/2014/main" id="{CBD9C243-2244-414C-979E-C2B50D4A5B82}"/>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2" name="TextBox 11">
            <a:extLst>
              <a:ext uri="{FF2B5EF4-FFF2-40B4-BE49-F238E27FC236}">
                <a16:creationId xmlns:a16="http://schemas.microsoft.com/office/drawing/2014/main" id="{5EB76271-C58C-894A-96DA-3770479E3AFF}"/>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B3E2A1FF-741B-A247-B472-AE6F07156994}"/>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6" name="Straight Connector 15">
            <a:extLst>
              <a:ext uri="{FF2B5EF4-FFF2-40B4-BE49-F238E27FC236}">
                <a16:creationId xmlns:a16="http://schemas.microsoft.com/office/drawing/2014/main" id="{46C7A151-F4D1-864E-B175-79AF4C087CEA}"/>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24191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3295E-5F2E-469B-B4C3-767643F2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3A84A6C5-DA12-455A-81DD-2B5C41D0E9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A5A59A1D-8CC0-43CE-9EB7-F5DE71D0A3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Round Same Side Corner Rectangle 10">
            <a:extLst>
              <a:ext uri="{FF2B5EF4-FFF2-40B4-BE49-F238E27FC236}">
                <a16:creationId xmlns:a16="http://schemas.microsoft.com/office/drawing/2014/main" id="{5F2A2DD5-4CB6-FE40-9B7E-3B222A91D018}"/>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2" name="TextBox 11">
            <a:extLst>
              <a:ext uri="{FF2B5EF4-FFF2-40B4-BE49-F238E27FC236}">
                <a16:creationId xmlns:a16="http://schemas.microsoft.com/office/drawing/2014/main" id="{E0F64F79-87B9-7A46-AE76-1906CB926CAC}"/>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745CEAFE-18A1-3E4F-8F70-07DFA2AC6F02}"/>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6" name="Straight Connector 15">
            <a:extLst>
              <a:ext uri="{FF2B5EF4-FFF2-40B4-BE49-F238E27FC236}">
                <a16:creationId xmlns:a16="http://schemas.microsoft.com/office/drawing/2014/main" id="{4088C8A6-6F71-FE44-9B1E-1DDFE9D822D8}"/>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0458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B649-33B5-49E0-AF95-5C2F743605D6}"/>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DB1F3234-B853-4DD4-ACD3-949D5F2843AC}"/>
              </a:ext>
            </a:extLst>
          </p:cNvPr>
          <p:cNvSpPr>
            <a:spLocks noGrp="1"/>
          </p:cNvSpPr>
          <p:nvPr>
            <p:ph type="body" orient="vert" idx="1"/>
          </p:nvPr>
        </p:nvSpPr>
        <p:spPr>
          <a:xfrm>
            <a:off x="533400" y="1825624"/>
            <a:ext cx="11125200" cy="44227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10" name="Round Same Side Corner Rectangle 9">
            <a:extLst>
              <a:ext uri="{FF2B5EF4-FFF2-40B4-BE49-F238E27FC236}">
                <a16:creationId xmlns:a16="http://schemas.microsoft.com/office/drawing/2014/main" id="{304C0EF7-46FB-6E46-81BE-5358BF7223D1}"/>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1" name="TextBox 10">
            <a:extLst>
              <a:ext uri="{FF2B5EF4-FFF2-40B4-BE49-F238E27FC236}">
                <a16:creationId xmlns:a16="http://schemas.microsoft.com/office/drawing/2014/main" id="{DA7A9DC3-D600-E246-B69A-326EB34F72F0}"/>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7B1478BB-1418-3B41-87CE-A4F674376C62}"/>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5" name="Straight Connector 14">
            <a:extLst>
              <a:ext uri="{FF2B5EF4-FFF2-40B4-BE49-F238E27FC236}">
                <a16:creationId xmlns:a16="http://schemas.microsoft.com/office/drawing/2014/main" id="{067D99EF-F1C8-EC4C-9C91-3950C3AA392A}"/>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2703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74D309-A159-49EF-AA30-9AD12AF5DB54}"/>
              </a:ext>
            </a:extLst>
          </p:cNvPr>
          <p:cNvSpPr>
            <a:spLocks noGrp="1"/>
          </p:cNvSpPr>
          <p:nvPr>
            <p:ph type="title" orient="vert"/>
          </p:nvPr>
        </p:nvSpPr>
        <p:spPr>
          <a:xfrm>
            <a:off x="8724900" y="365124"/>
            <a:ext cx="2933700" cy="5883275"/>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C069772-6562-4B91-92CF-F6615BFA124D}"/>
              </a:ext>
            </a:extLst>
          </p:cNvPr>
          <p:cNvSpPr>
            <a:spLocks noGrp="1"/>
          </p:cNvSpPr>
          <p:nvPr>
            <p:ph type="body" orient="vert" idx="1"/>
          </p:nvPr>
        </p:nvSpPr>
        <p:spPr>
          <a:xfrm>
            <a:off x="533400" y="365124"/>
            <a:ext cx="8039100" cy="5883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10" name="Round Same Side Corner Rectangle 9">
            <a:extLst>
              <a:ext uri="{FF2B5EF4-FFF2-40B4-BE49-F238E27FC236}">
                <a16:creationId xmlns:a16="http://schemas.microsoft.com/office/drawing/2014/main" id="{19FD2F09-3B88-314A-B3CC-FEEDDCF53056}"/>
              </a:ext>
            </a:extLst>
          </p:cNvPr>
          <p:cNvSpPr/>
          <p:nvPr userDrawn="1"/>
        </p:nvSpPr>
        <p:spPr>
          <a:xfrm>
            <a:off x="11264900" y="6451600"/>
            <a:ext cx="393700" cy="406399"/>
          </a:xfrm>
          <a:prstGeom prst="round2SameRect">
            <a:avLst>
              <a:gd name="adj1" fmla="val 0"/>
              <a:gd name="adj2" fmla="val 0"/>
            </a:avLst>
          </a:prstGeom>
          <a:gradFill>
            <a:gsLst>
              <a:gs pos="0">
                <a:schemeClr val="tx1">
                  <a:lumMod val="75000"/>
                  <a:lumOff val="25000"/>
                  <a:alpha val="55000"/>
                </a:schemeClr>
              </a:gs>
              <a:gs pos="100000">
                <a:schemeClr val="tx1">
                  <a:lumMod val="95000"/>
                  <a:lumOff val="5000"/>
                </a:scheme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ID"/>
          </a:p>
        </p:txBody>
      </p:sp>
      <p:sp>
        <p:nvSpPr>
          <p:cNvPr id="11" name="TextBox 10">
            <a:extLst>
              <a:ext uri="{FF2B5EF4-FFF2-40B4-BE49-F238E27FC236}">
                <a16:creationId xmlns:a16="http://schemas.microsoft.com/office/drawing/2014/main" id="{0FD0AAF1-F4D5-E44C-8BE3-766407CC3633}"/>
              </a:ext>
            </a:extLst>
          </p:cNvPr>
          <p:cNvSpPr txBox="1"/>
          <p:nvPr userDrawn="1"/>
        </p:nvSpPr>
        <p:spPr>
          <a:xfrm>
            <a:off x="11295856" y="6571376"/>
            <a:ext cx="331788" cy="153888"/>
          </a:xfrm>
          <a:prstGeom prst="rect">
            <a:avLst/>
          </a:prstGeom>
          <a:noFill/>
        </p:spPr>
        <p:txBody>
          <a:bodyPr wrap="square" lIns="0" tIns="0" rIns="0" bIns="0" rtlCol="0" anchor="ctr">
            <a:spAutoFit/>
          </a:bodyPr>
          <a:lstStyle/>
          <a:p>
            <a:pPr algn="ctr"/>
            <a:fld id="{40876BFF-1584-4FA6-A406-00684317F9C8}" type="slidenum">
              <a:rPr lang="en-US" sz="1000" b="1" smtClean="0">
                <a:solidFill>
                  <a:schemeClr val="bg1"/>
                </a:solidFill>
                <a:latin typeface="Segoe UI" panose="020B0502040204020203" pitchFamily="34" charset="0"/>
                <a:cs typeface="Segoe UI" panose="020B0502040204020203" pitchFamily="34" charset="0"/>
              </a:rPr>
              <a:t>‹#›</a:t>
            </a:fld>
            <a:endParaRPr lang="en-US" sz="1000" b="1" dirty="0">
              <a:solidFill>
                <a:schemeClr val="bg1"/>
              </a:solidFill>
              <a:latin typeface="Segoe UI" panose="020B0502040204020203" pitchFamily="34" charset="0"/>
              <a:cs typeface="Segoe UI" panose="020B0502040204020203" pitchFamily="34" charset="0"/>
            </a:endParaRPr>
          </a:p>
        </p:txBody>
      </p:sp>
      <p:sp>
        <p:nvSpPr>
          <p:cNvPr id="12" name="TextBox 11">
            <a:extLst>
              <a:ext uri="{FF2B5EF4-FFF2-40B4-BE49-F238E27FC236}">
                <a16:creationId xmlns:a16="http://schemas.microsoft.com/office/drawing/2014/main" id="{128BF7B9-5D64-1843-8EE0-CBC45D50B48E}"/>
              </a:ext>
            </a:extLst>
          </p:cNvPr>
          <p:cNvSpPr txBox="1"/>
          <p:nvPr userDrawn="1"/>
        </p:nvSpPr>
        <p:spPr>
          <a:xfrm>
            <a:off x="9824682" y="6586765"/>
            <a:ext cx="1241788" cy="123111"/>
          </a:xfrm>
          <a:prstGeom prst="rect">
            <a:avLst/>
          </a:prstGeom>
          <a:noFill/>
        </p:spPr>
        <p:txBody>
          <a:bodyPr wrap="square" lIns="0" tIns="0" rIns="0" bIns="0" rtlCol="0" anchor="ctr">
            <a:spAutoFit/>
          </a:bodyPr>
          <a:lstStyle/>
          <a:p>
            <a:pPr algn="r"/>
            <a:r>
              <a:rPr lang="en-US" sz="800" b="0" dirty="0">
                <a:solidFill>
                  <a:schemeClr val="bg1">
                    <a:lumMod val="65000"/>
                  </a:schemeClr>
                </a:solidFill>
                <a:latin typeface="Segoe UI Light" panose="020B0502040204020203" pitchFamily="34" charset="0"/>
                <a:cs typeface="Segoe UI Light" panose="020B0502040204020203" pitchFamily="34" charset="0"/>
              </a:rPr>
              <a:t>E-Commerce Marketing Plan</a:t>
            </a:r>
          </a:p>
        </p:txBody>
      </p:sp>
      <p:cxnSp>
        <p:nvCxnSpPr>
          <p:cNvPr id="15" name="Straight Connector 14">
            <a:extLst>
              <a:ext uri="{FF2B5EF4-FFF2-40B4-BE49-F238E27FC236}">
                <a16:creationId xmlns:a16="http://schemas.microsoft.com/office/drawing/2014/main" id="{ED8CB0C3-E679-CF46-A2DF-4862E9A615A6}"/>
              </a:ext>
            </a:extLst>
          </p:cNvPr>
          <p:cNvCxnSpPr>
            <a:cxnSpLocks/>
          </p:cNvCxnSpPr>
          <p:nvPr userDrawn="1"/>
        </p:nvCxnSpPr>
        <p:spPr>
          <a:xfrm flipH="1">
            <a:off x="2" y="6648320"/>
            <a:ext cx="962625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7958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95E4-69BF-4CE0-A9B7-140BF16F7B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61E9F5C-0F5B-4C19-9E14-B552A2D2A1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5553FA-9BB1-4FDE-B81E-56C409CA82D8}"/>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5" name="Footer Placeholder 4">
            <a:extLst>
              <a:ext uri="{FF2B5EF4-FFF2-40B4-BE49-F238E27FC236}">
                <a16:creationId xmlns:a16="http://schemas.microsoft.com/office/drawing/2014/main" id="{85573A56-A26E-40DF-BCDB-C4EB171D27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9704B-8B2F-49F1-9528-36D401656AA1}"/>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2243230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94B6DF-453C-44CC-A0B1-78881233D9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5D67396-F39B-4601-BE80-22C886D366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9C15514-45ED-4997-BC9C-13C59F48F7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14D5157-9428-438D-932B-1985C5CDDE04}"/>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6" name="Footer Placeholder 5">
            <a:extLst>
              <a:ext uri="{FF2B5EF4-FFF2-40B4-BE49-F238E27FC236}">
                <a16:creationId xmlns:a16="http://schemas.microsoft.com/office/drawing/2014/main" id="{4975AFC6-DD52-4D2D-82C8-D7431533F6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AFCB31-AA02-422E-A25E-AAA021FCA269}"/>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2920520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3867C-CF0C-4706-B187-D4C97AE0407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80435A7-0063-41A5-ABF5-45C02C839A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DC13FB6-0DD3-42BC-B781-557258E830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557EEC-F632-49C6-B239-2E7BD26287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63C25A-45E8-40DB-A17B-8491B36388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D0CEA0-FA51-4C46-B759-8BAA6AF5E09D}"/>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8" name="Footer Placeholder 7">
            <a:extLst>
              <a:ext uri="{FF2B5EF4-FFF2-40B4-BE49-F238E27FC236}">
                <a16:creationId xmlns:a16="http://schemas.microsoft.com/office/drawing/2014/main" id="{A613A1DE-06C6-42C3-AC53-5F9581E7157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744713-D973-40F1-B865-831E7A645F57}"/>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2452896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E8092-66BE-4AE6-AEB2-0705FC01E5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A9391D-7CCC-4317-AB9E-4D4B5F5D0E87}"/>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4" name="Footer Placeholder 3">
            <a:extLst>
              <a:ext uri="{FF2B5EF4-FFF2-40B4-BE49-F238E27FC236}">
                <a16:creationId xmlns:a16="http://schemas.microsoft.com/office/drawing/2014/main" id="{04920C06-4B86-4573-B524-E317F738A1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64ED450-736A-457F-9085-4F81C89073D7}"/>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108054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C9C9712-98B9-4F6B-992A-1BBD6EE9ADBC}"/>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3" name="Footer Placeholder 2">
            <a:extLst>
              <a:ext uri="{FF2B5EF4-FFF2-40B4-BE49-F238E27FC236}">
                <a16:creationId xmlns:a16="http://schemas.microsoft.com/office/drawing/2014/main" id="{7E31CBAA-FF7C-4EDA-8150-AFDD726C29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E40C230-9AD3-4A90-BDB4-024E815B9A6C}"/>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36471531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9731A-0FFA-4D73-828A-B51A1C0DF8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AFB7CA-62FF-456E-AC70-293B161B28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C6CBD2-83F3-421F-9D10-4BFD8C837D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14A575-E0D0-4CA3-AFEA-472900F007F7}"/>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6" name="Footer Placeholder 5">
            <a:extLst>
              <a:ext uri="{FF2B5EF4-FFF2-40B4-BE49-F238E27FC236}">
                <a16:creationId xmlns:a16="http://schemas.microsoft.com/office/drawing/2014/main" id="{E8A6310E-1162-4C35-8409-8A8CD19DC1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03DE0-DB23-4A04-A664-7DF36118EB92}"/>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2152069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B53E3-1790-427F-A867-22BE3FB386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DA5810-4F7A-4E4E-8231-B926FABAA5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399520-BC8B-40CF-98AC-A8896EAA43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EC8550-85E0-4E3D-B483-5B0D97068362}"/>
              </a:ext>
            </a:extLst>
          </p:cNvPr>
          <p:cNvSpPr>
            <a:spLocks noGrp="1"/>
          </p:cNvSpPr>
          <p:nvPr>
            <p:ph type="dt" sz="half" idx="10"/>
          </p:nvPr>
        </p:nvSpPr>
        <p:spPr>
          <a:xfrm>
            <a:off x="838200" y="6356350"/>
            <a:ext cx="2743200" cy="365125"/>
          </a:xfrm>
          <a:prstGeom prst="rect">
            <a:avLst/>
          </a:prstGeom>
        </p:spPr>
        <p:txBody>
          <a:bodyPr/>
          <a:lstStyle/>
          <a:p>
            <a:fld id="{6FEC1C22-46EB-4975-95D5-C1C392DFD489}" type="datetimeFigureOut">
              <a:rPr lang="en-US" smtClean="0"/>
              <a:t>11/22/2020</a:t>
            </a:fld>
            <a:endParaRPr lang="en-US"/>
          </a:p>
        </p:txBody>
      </p:sp>
      <p:sp>
        <p:nvSpPr>
          <p:cNvPr id="6" name="Footer Placeholder 5">
            <a:extLst>
              <a:ext uri="{FF2B5EF4-FFF2-40B4-BE49-F238E27FC236}">
                <a16:creationId xmlns:a16="http://schemas.microsoft.com/office/drawing/2014/main" id="{4AB91556-4C72-466C-9CC4-73356EDA8C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20F354-DA51-4313-BF23-16B86EE77D19}"/>
              </a:ext>
            </a:extLst>
          </p:cNvPr>
          <p:cNvSpPr>
            <a:spLocks noGrp="1"/>
          </p:cNvSpPr>
          <p:nvPr>
            <p:ph type="sldNum" sz="quarter" idx="12"/>
          </p:nvPr>
        </p:nvSpPr>
        <p:spPr/>
        <p:txBody>
          <a:bodyPr/>
          <a:lstStyle/>
          <a:p>
            <a:fld id="{5A79056F-8622-4506-80FD-0DCF28674FDA}" type="slidenum">
              <a:rPr lang="en-US" smtClean="0"/>
              <a:t>‹#›</a:t>
            </a:fld>
            <a:endParaRPr lang="en-US"/>
          </a:p>
        </p:txBody>
      </p:sp>
    </p:spTree>
    <p:extLst>
      <p:ext uri="{BB962C8B-B14F-4D97-AF65-F5344CB8AC3E}">
        <p14:creationId xmlns:p14="http://schemas.microsoft.com/office/powerpoint/2010/main" val="1287123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18" Type="http://schemas.openxmlformats.org/officeDocument/2006/relationships/image" Target="../media/image1.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oleObject" Target="../embeddings/oleObject3.bin"/><Relationship Id="rId2" Type="http://schemas.openxmlformats.org/officeDocument/2006/relationships/slideLayout" Target="../slideLayouts/slideLayout13.xml"/><Relationship Id="rId16" Type="http://schemas.openxmlformats.org/officeDocument/2006/relationships/tags" Target="../tags/tag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vmlDrawing" Target="../drawings/vmlDrawing3.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A9FA257C-3D89-45E9-8FA6-1D8827D0B750}"/>
              </a:ext>
            </a:extLst>
          </p:cNvPr>
          <p:cNvGraphicFramePr>
            <a:graphicFrameLocks noChangeAspect="1"/>
          </p:cNvGraphicFramePr>
          <p:nvPr userDrawn="1">
            <p:custDataLst>
              <p:tags r:id="rId14"/>
            </p:custDataLst>
            <p:extLst>
              <p:ext uri="{D42A27DB-BD31-4B8C-83A1-F6EECF244321}">
                <p14:modId xmlns:p14="http://schemas.microsoft.com/office/powerpoint/2010/main" val="36586140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85" name="think-cell Slide" r:id="rId16" imgW="383" imgH="384" progId="TCLayout.ActiveDocument.1">
                  <p:embed/>
                </p:oleObj>
              </mc:Choice>
              <mc:Fallback>
                <p:oleObj name="think-cell Slide" r:id="rId16" imgW="383" imgH="384"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0FCB266B-39B0-4F5B-A7BD-828091C2875D}"/>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le Placeholder 1">
            <a:extLst>
              <a:ext uri="{FF2B5EF4-FFF2-40B4-BE49-F238E27FC236}">
                <a16:creationId xmlns:a16="http://schemas.microsoft.com/office/drawing/2014/main" id="{16FB6F5D-6BDC-4E68-BB63-268C76EFA249}"/>
              </a:ext>
            </a:extLst>
          </p:cNvPr>
          <p:cNvSpPr>
            <a:spLocks noGrp="1"/>
          </p:cNvSpPr>
          <p:nvPr>
            <p:ph type="title"/>
          </p:nvPr>
        </p:nvSpPr>
        <p:spPr>
          <a:xfrm>
            <a:off x="577042" y="365126"/>
            <a:ext cx="11037916" cy="93166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6E79F0D-0560-4C3F-BB71-087A39658456}"/>
              </a:ext>
            </a:extLst>
          </p:cNvPr>
          <p:cNvSpPr>
            <a:spLocks noGrp="1"/>
          </p:cNvSpPr>
          <p:nvPr>
            <p:ph type="body" idx="1"/>
          </p:nvPr>
        </p:nvSpPr>
        <p:spPr>
          <a:xfrm>
            <a:off x="577042" y="1562793"/>
            <a:ext cx="11037916" cy="450549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F1D900B3-D52D-4691-85F3-9D2BE151474D}"/>
              </a:ext>
            </a:extLst>
          </p:cNvPr>
          <p:cNvSpPr>
            <a:spLocks noGrp="1"/>
          </p:cNvSpPr>
          <p:nvPr>
            <p:ph type="ftr" sz="quarter" idx="3"/>
          </p:nvPr>
        </p:nvSpPr>
        <p:spPr>
          <a:xfrm>
            <a:off x="577042" y="6356350"/>
            <a:ext cx="4114800" cy="365125"/>
          </a:xfrm>
          <a:prstGeom prst="rect">
            <a:avLst/>
          </a:prstGeom>
        </p:spPr>
        <p:txBody>
          <a:bodyPr vert="horz" lIns="91440" tIns="45720" rIns="91440" bIns="45720" rtlCol="0" anchor="ctr"/>
          <a:lstStyle>
            <a:lvl1pPr algn="l">
              <a:defRPr sz="1200" i="1">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ED435F9-F6BA-4708-8333-4E6D67EEC1EB}"/>
              </a:ext>
            </a:extLst>
          </p:cNvPr>
          <p:cNvSpPr>
            <a:spLocks noGrp="1"/>
          </p:cNvSpPr>
          <p:nvPr>
            <p:ph type="sldNum" sz="quarter" idx="4"/>
          </p:nvPr>
        </p:nvSpPr>
        <p:spPr>
          <a:xfrm>
            <a:off x="8871758"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79056F-8622-4506-80FD-0DCF28674FDA}" type="slidenum">
              <a:rPr lang="en-US" smtClean="0"/>
              <a:t>‹#›</a:t>
            </a:fld>
            <a:endParaRPr lang="en-US"/>
          </a:p>
        </p:txBody>
      </p:sp>
    </p:spTree>
    <p:extLst>
      <p:ext uri="{BB962C8B-B14F-4D97-AF65-F5344CB8AC3E}">
        <p14:creationId xmlns:p14="http://schemas.microsoft.com/office/powerpoint/2010/main" val="37500761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DBC3F41C-1950-4175-A0D5-F29309A4B1BB}"/>
              </a:ext>
            </a:extLst>
          </p:cNvPr>
          <p:cNvGraphicFramePr>
            <a:graphicFrameLocks noChangeAspect="1"/>
          </p:cNvGraphicFramePr>
          <p:nvPr userDrawn="1">
            <p:custDataLst>
              <p:tags r:id="rId15"/>
            </p:custDataLst>
            <p:extLst>
              <p:ext uri="{D42A27DB-BD31-4B8C-83A1-F6EECF244321}">
                <p14:modId xmlns:p14="http://schemas.microsoft.com/office/powerpoint/2010/main" val="154215307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366" name="think-cell Slide" r:id="rId17" imgW="383" imgH="384" progId="TCLayout.ActiveDocument.1">
                  <p:embed/>
                </p:oleObj>
              </mc:Choice>
              <mc:Fallback>
                <p:oleObj name="think-cell Slide" r:id="rId17" imgW="383" imgH="384" progId="TCLayout.ActiveDocument.1">
                  <p:embed/>
                  <p:pic>
                    <p:nvPicPr>
                      <p:cNvPr id="9" name="Object 8" hidden="1">
                        <a:extLst>
                          <a:ext uri="{FF2B5EF4-FFF2-40B4-BE49-F238E27FC236}">
                            <a16:creationId xmlns:a16="http://schemas.microsoft.com/office/drawing/2014/main" id="{DBC3F41C-1950-4175-A0D5-F29309A4B1BB}"/>
                          </a:ext>
                        </a:extLst>
                      </p:cNvPr>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3AF71B7F-2C2D-40D3-A393-9F6DCC630C92}"/>
              </a:ext>
            </a:extLst>
          </p:cNvPr>
          <p:cNvSpPr/>
          <p:nvPr userDrawn="1">
            <p:custDataLst>
              <p:tags r:id="rId16"/>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Segoe UI" panose="020B0502040204020203" pitchFamily="34" charset="0"/>
              <a:ea typeface="+mj-ea"/>
              <a:cs typeface="Segoe UI" panose="020B0502040204020203" pitchFamily="34" charset="0"/>
              <a:sym typeface="Segoe UI" panose="020B0502040204020203" pitchFamily="34" charset="0"/>
            </a:endParaRPr>
          </a:p>
        </p:txBody>
      </p:sp>
      <p:sp>
        <p:nvSpPr>
          <p:cNvPr id="2" name="Title Placeholder 1">
            <a:extLst>
              <a:ext uri="{FF2B5EF4-FFF2-40B4-BE49-F238E27FC236}">
                <a16:creationId xmlns:a16="http://schemas.microsoft.com/office/drawing/2014/main" id="{21DE9C95-668D-4C97-99D8-074E1701B424}"/>
              </a:ext>
            </a:extLst>
          </p:cNvPr>
          <p:cNvSpPr>
            <a:spLocks noGrp="1"/>
          </p:cNvSpPr>
          <p:nvPr>
            <p:ph type="title"/>
          </p:nvPr>
        </p:nvSpPr>
        <p:spPr>
          <a:xfrm>
            <a:off x="533400" y="406400"/>
            <a:ext cx="11125200" cy="889000"/>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a:extLst>
              <a:ext uri="{FF2B5EF4-FFF2-40B4-BE49-F238E27FC236}">
                <a16:creationId xmlns:a16="http://schemas.microsoft.com/office/drawing/2014/main" id="{A2F9BE55-B1B7-4BDF-8E9F-D05E93906AC4}"/>
              </a:ext>
            </a:extLst>
          </p:cNvPr>
          <p:cNvSpPr>
            <a:spLocks noGrp="1"/>
          </p:cNvSpPr>
          <p:nvPr>
            <p:ph type="body" idx="1"/>
          </p:nvPr>
        </p:nvSpPr>
        <p:spPr>
          <a:xfrm>
            <a:off x="533400" y="1524000"/>
            <a:ext cx="11125200" cy="4652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D" dirty="0"/>
          </a:p>
        </p:txBody>
      </p:sp>
    </p:spTree>
    <p:extLst>
      <p:ext uri="{BB962C8B-B14F-4D97-AF65-F5344CB8AC3E}">
        <p14:creationId xmlns:p14="http://schemas.microsoft.com/office/powerpoint/2010/main" val="1993400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36">
          <p15:clr>
            <a:srgbClr val="F26B43"/>
          </p15:clr>
        </p15:guide>
        <p15:guide id="2" pos="7344">
          <p15:clr>
            <a:srgbClr val="F26B43"/>
          </p15:clr>
        </p15:guide>
        <p15:guide id="3" orient="horz" pos="3936">
          <p15:clr>
            <a:srgbClr val="F26B43"/>
          </p15:clr>
        </p15:guide>
        <p15:guide id="5" orient="horz" pos="960">
          <p15:clr>
            <a:srgbClr val="F26B43"/>
          </p15:clr>
        </p15:guide>
        <p15:guide id="6" orient="horz" pos="81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8.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www.kaggle.com/unsdsn/world-happiness" TargetMode="External"/><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10.xml"/><Relationship Id="rId7" Type="http://schemas.openxmlformats.org/officeDocument/2006/relationships/oleObject" Target="../embeddings/oleObject5.bin"/><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slideLayout" Target="../slideLayouts/slideLayout13.xml"/><Relationship Id="rId5" Type="http://schemas.microsoft.com/office/2007/relationships/media" Target="../media/media2.m4a"/><Relationship Id="rId10" Type="http://schemas.openxmlformats.org/officeDocument/2006/relationships/image" Target="../media/image3.png"/><Relationship Id="rId4" Type="http://schemas.openxmlformats.org/officeDocument/2006/relationships/audio" Target="NULL" TargetMode="External"/><Relationship Id="rId9" Type="http://schemas.openxmlformats.org/officeDocument/2006/relationships/chart" Target="../charts/char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12.xml"/><Relationship Id="rId7" Type="http://schemas.openxmlformats.org/officeDocument/2006/relationships/oleObject" Target="../embeddings/oleObject6.bin"/><Relationship Id="rId12" Type="http://schemas.openxmlformats.org/officeDocument/2006/relationships/image" Target="../media/image3.png"/><Relationship Id="rId2" Type="http://schemas.openxmlformats.org/officeDocument/2006/relationships/tags" Target="../tags/tag11.xml"/><Relationship Id="rId1" Type="http://schemas.openxmlformats.org/officeDocument/2006/relationships/vmlDrawing" Target="../drawings/vmlDrawing6.vml"/><Relationship Id="rId6" Type="http://schemas.openxmlformats.org/officeDocument/2006/relationships/slideLayout" Target="../slideLayouts/slideLayout13.xml"/><Relationship Id="rId11" Type="http://schemas.openxmlformats.org/officeDocument/2006/relationships/image" Target="../media/image2.png"/><Relationship Id="rId5" Type="http://schemas.openxmlformats.org/officeDocument/2006/relationships/audio" Target="../media/media4.m4a"/><Relationship Id="rId10" Type="http://schemas.openxmlformats.org/officeDocument/2006/relationships/image" Target="../media/image6.png"/><Relationship Id="rId4" Type="http://schemas.microsoft.com/office/2007/relationships/media" Target="../media/media4.m4a"/><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tags" Target="../tags/tag14.xml"/><Relationship Id="rId7" Type="http://schemas.openxmlformats.org/officeDocument/2006/relationships/oleObject" Target="../embeddings/oleObject7.bin"/><Relationship Id="rId12" Type="http://schemas.openxmlformats.org/officeDocument/2006/relationships/image" Target="../media/image3.png"/><Relationship Id="rId2" Type="http://schemas.openxmlformats.org/officeDocument/2006/relationships/tags" Target="../tags/tag13.xml"/><Relationship Id="rId1" Type="http://schemas.openxmlformats.org/officeDocument/2006/relationships/vmlDrawing" Target="../drawings/vmlDrawing7.vml"/><Relationship Id="rId6" Type="http://schemas.openxmlformats.org/officeDocument/2006/relationships/slideLayout" Target="../slideLayouts/slideLayout13.xml"/><Relationship Id="rId11" Type="http://schemas.openxmlformats.org/officeDocument/2006/relationships/image" Target="../media/image2.png"/><Relationship Id="rId5" Type="http://schemas.microsoft.com/office/2007/relationships/media" Target="../media/media5.m4a"/><Relationship Id="rId10" Type="http://schemas.openxmlformats.org/officeDocument/2006/relationships/image" Target="../media/image8.png"/><Relationship Id="rId4" Type="http://schemas.openxmlformats.org/officeDocument/2006/relationships/audio" Target="NULL" TargetMode="External"/><Relationship Id="rId9" Type="http://schemas.openxmlformats.org/officeDocument/2006/relationships/image" Target="../media/image7.png"/></Relationships>
</file>

<file path=ppt/slides/_rels/slide7.xml.rels><?xml version="1.0" encoding="UTF-8" standalone="yes"?>
<Relationships xmlns="http://schemas.openxmlformats.org/package/2006/relationships"><Relationship Id="rId8" Type="http://schemas.openxmlformats.org/officeDocument/2006/relationships/image" Target="../media/image1.emf"/><Relationship Id="rId13" Type="http://schemas.openxmlformats.org/officeDocument/2006/relationships/image" Target="../media/image3.png"/><Relationship Id="rId3" Type="http://schemas.openxmlformats.org/officeDocument/2006/relationships/tags" Target="../tags/tag16.xml"/><Relationship Id="rId7" Type="http://schemas.openxmlformats.org/officeDocument/2006/relationships/oleObject" Target="../embeddings/oleObject8.bin"/><Relationship Id="rId12" Type="http://schemas.openxmlformats.org/officeDocument/2006/relationships/image" Target="../media/image2.png"/><Relationship Id="rId2" Type="http://schemas.openxmlformats.org/officeDocument/2006/relationships/tags" Target="../tags/tag15.xml"/><Relationship Id="rId1" Type="http://schemas.openxmlformats.org/officeDocument/2006/relationships/vmlDrawing" Target="../drawings/vmlDrawing8.vml"/><Relationship Id="rId6" Type="http://schemas.openxmlformats.org/officeDocument/2006/relationships/slideLayout" Target="../slideLayouts/slideLayout13.xml"/><Relationship Id="rId11" Type="http://schemas.openxmlformats.org/officeDocument/2006/relationships/image" Target="../media/image11.png"/><Relationship Id="rId5" Type="http://schemas.microsoft.com/office/2007/relationships/media" Target="../media/media6.m4a"/><Relationship Id="rId10" Type="http://schemas.openxmlformats.org/officeDocument/2006/relationships/image" Target="../media/image10.png"/><Relationship Id="rId4" Type="http://schemas.openxmlformats.org/officeDocument/2006/relationships/audio" Target="NULL" TargetMode="External"/><Relationship Id="rId9"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tags" Target="../tags/tag18.xml"/><Relationship Id="rId7" Type="http://schemas.openxmlformats.org/officeDocument/2006/relationships/hyperlink" Target="http://www.socr.ucla.edu/Applets.dir/F_Table.html" TargetMode="External"/><Relationship Id="rId2" Type="http://schemas.openxmlformats.org/officeDocument/2006/relationships/tags" Target="../tags/tag17.xml"/><Relationship Id="rId1" Type="http://schemas.openxmlformats.org/officeDocument/2006/relationships/vmlDrawing" Target="../drawings/vmlDrawing9.vml"/><Relationship Id="rId6" Type="http://schemas.openxmlformats.org/officeDocument/2006/relationships/image" Target="../media/image1.emf"/><Relationship Id="rId11" Type="http://schemas.openxmlformats.org/officeDocument/2006/relationships/image" Target="../media/image14.png"/><Relationship Id="rId5" Type="http://schemas.openxmlformats.org/officeDocument/2006/relationships/oleObject" Target="../embeddings/oleObject8.bin"/><Relationship Id="rId10" Type="http://schemas.openxmlformats.org/officeDocument/2006/relationships/image" Target="../media/image13.png"/><Relationship Id="rId4" Type="http://schemas.openxmlformats.org/officeDocument/2006/relationships/slideLayout" Target="../slideLayouts/slideLayout13.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19.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9A8929F7-AD65-4B1E-A267-3F2DAC09C52C}"/>
              </a:ext>
            </a:extLst>
          </p:cNvPr>
          <p:cNvGraphicFramePr>
            <a:graphicFrameLocks noChangeAspect="1"/>
          </p:cNvGraphicFramePr>
          <p:nvPr>
            <p:custDataLst>
              <p:tags r:id="rId2"/>
            </p:custDataLst>
            <p:extLst>
              <p:ext uri="{D42A27DB-BD31-4B8C-83A1-F6EECF244321}">
                <p14:modId xmlns:p14="http://schemas.microsoft.com/office/powerpoint/2010/main" val="254146565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12"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24324D5F-2382-48C9-8A3B-747A3A723A39}"/>
              </a:ext>
            </a:extLst>
          </p:cNvPr>
          <p:cNvSpPr/>
          <p:nvPr/>
        </p:nvSpPr>
        <p:spPr>
          <a:xfrm>
            <a:off x="0" y="0"/>
            <a:ext cx="42926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189A18D-82CA-469C-8D6F-196F658EF5C4}"/>
              </a:ext>
            </a:extLst>
          </p:cNvPr>
          <p:cNvSpPr/>
          <p:nvPr/>
        </p:nvSpPr>
        <p:spPr>
          <a:xfrm>
            <a:off x="1928553" y="1425633"/>
            <a:ext cx="9110748" cy="4006734"/>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76F6BED-7413-4F64-BC29-8B2AA19F5B73}"/>
              </a:ext>
            </a:extLst>
          </p:cNvPr>
          <p:cNvSpPr/>
          <p:nvPr/>
        </p:nvSpPr>
        <p:spPr>
          <a:xfrm>
            <a:off x="1152699" y="2668144"/>
            <a:ext cx="1552625" cy="15217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8888D24-B0B6-48BE-B060-0AC3565994B9}"/>
              </a:ext>
            </a:extLst>
          </p:cNvPr>
          <p:cNvSpPr txBox="1"/>
          <p:nvPr/>
        </p:nvSpPr>
        <p:spPr>
          <a:xfrm>
            <a:off x="3341716" y="2668145"/>
            <a:ext cx="7071360" cy="1521710"/>
          </a:xfrm>
          <a:prstGeom prst="rect">
            <a:avLst/>
          </a:prstGeom>
          <a:noFill/>
        </p:spPr>
        <p:txBody>
          <a:bodyPr wrap="square" lIns="0" tIns="0" rIns="0" bIns="0" rtlCol="0" anchor="ctr" anchorCtr="0">
            <a:noAutofit/>
          </a:bodyPr>
          <a:lstStyle/>
          <a:p>
            <a:pPr lvl="0">
              <a:defRPr/>
            </a:pPr>
            <a:r>
              <a:rPr lang="en-US" sz="4800" b="1" dirty="0">
                <a:solidFill>
                  <a:srgbClr val="083D65"/>
                </a:solidFill>
                <a:latin typeface="Segoe UI" panose="020B0502040204020203" pitchFamily="34" charset="0"/>
                <a:ea typeface="Open Sans" panose="020B0606030504020204" pitchFamily="34" charset="0"/>
                <a:cs typeface="Segoe UI" panose="020B0502040204020203" pitchFamily="34" charset="0"/>
              </a:rPr>
              <a:t>World Happiness Report </a:t>
            </a:r>
          </a:p>
        </p:txBody>
      </p:sp>
      <p:grpSp>
        <p:nvGrpSpPr>
          <p:cNvPr id="9" name="Group 8">
            <a:extLst>
              <a:ext uri="{FF2B5EF4-FFF2-40B4-BE49-F238E27FC236}">
                <a16:creationId xmlns:a16="http://schemas.microsoft.com/office/drawing/2014/main" id="{1BF2EF8D-DC21-4448-9A74-6ED94F62C3AB}"/>
              </a:ext>
            </a:extLst>
          </p:cNvPr>
          <p:cNvGrpSpPr/>
          <p:nvPr/>
        </p:nvGrpSpPr>
        <p:grpSpPr>
          <a:xfrm>
            <a:off x="1598032" y="3082838"/>
            <a:ext cx="661958" cy="692323"/>
            <a:chOff x="2676526" y="5394325"/>
            <a:chExt cx="346075" cy="361950"/>
          </a:xfrm>
          <a:solidFill>
            <a:schemeClr val="accent4"/>
          </a:solidFill>
        </p:grpSpPr>
        <p:sp>
          <p:nvSpPr>
            <p:cNvPr id="10" name="Freeform 118">
              <a:extLst>
                <a:ext uri="{FF2B5EF4-FFF2-40B4-BE49-F238E27FC236}">
                  <a16:creationId xmlns:a16="http://schemas.microsoft.com/office/drawing/2014/main" id="{1E4B5711-DF7D-40D3-B1B0-DEB458643C2F}"/>
                </a:ext>
              </a:extLst>
            </p:cNvPr>
            <p:cNvSpPr>
              <a:spLocks/>
            </p:cNvSpPr>
            <p:nvPr/>
          </p:nvSpPr>
          <p:spPr bwMode="auto">
            <a:xfrm>
              <a:off x="2676526" y="5394325"/>
              <a:ext cx="346075"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19">
              <a:extLst>
                <a:ext uri="{FF2B5EF4-FFF2-40B4-BE49-F238E27FC236}">
                  <a16:creationId xmlns:a16="http://schemas.microsoft.com/office/drawing/2014/main" id="{F802EE19-F454-4481-ACDB-157D2F9892EE}"/>
                </a:ext>
              </a:extLst>
            </p:cNvPr>
            <p:cNvSpPr>
              <a:spLocks noEditPoints="1"/>
            </p:cNvSpPr>
            <p:nvPr/>
          </p:nvSpPr>
          <p:spPr bwMode="auto">
            <a:xfrm>
              <a:off x="2676526" y="5454650"/>
              <a:ext cx="346075" cy="301625"/>
            </a:xfrm>
            <a:custGeom>
              <a:avLst/>
              <a:gdLst>
                <a:gd name="T0" fmla="*/ 90 w 92"/>
                <a:gd name="T1" fmla="*/ 52 h 80"/>
                <a:gd name="T2" fmla="*/ 84 w 92"/>
                <a:gd name="T3" fmla="*/ 52 h 80"/>
                <a:gd name="T4" fmla="*/ 84 w 92"/>
                <a:gd name="T5" fmla="*/ 0 h 80"/>
                <a:gd name="T6" fmla="*/ 8 w 92"/>
                <a:gd name="T7" fmla="*/ 0 h 80"/>
                <a:gd name="T8" fmla="*/ 8 w 92"/>
                <a:gd name="T9" fmla="*/ 52 h 80"/>
                <a:gd name="T10" fmla="*/ 2 w 92"/>
                <a:gd name="T11" fmla="*/ 52 h 80"/>
                <a:gd name="T12" fmla="*/ 0 w 92"/>
                <a:gd name="T13" fmla="*/ 54 h 80"/>
                <a:gd name="T14" fmla="*/ 2 w 92"/>
                <a:gd name="T15" fmla="*/ 56 h 80"/>
                <a:gd name="T16" fmla="*/ 44 w 92"/>
                <a:gd name="T17" fmla="*/ 56 h 80"/>
                <a:gd name="T18" fmla="*/ 44 w 92"/>
                <a:gd name="T19" fmla="*/ 64 h 80"/>
                <a:gd name="T20" fmla="*/ 38 w 92"/>
                <a:gd name="T21" fmla="*/ 72 h 80"/>
                <a:gd name="T22" fmla="*/ 46 w 92"/>
                <a:gd name="T23" fmla="*/ 80 h 80"/>
                <a:gd name="T24" fmla="*/ 54 w 92"/>
                <a:gd name="T25" fmla="*/ 72 h 80"/>
                <a:gd name="T26" fmla="*/ 48 w 92"/>
                <a:gd name="T27" fmla="*/ 64 h 80"/>
                <a:gd name="T28" fmla="*/ 48 w 92"/>
                <a:gd name="T29" fmla="*/ 56 h 80"/>
                <a:gd name="T30" fmla="*/ 90 w 92"/>
                <a:gd name="T31" fmla="*/ 56 h 80"/>
                <a:gd name="T32" fmla="*/ 92 w 92"/>
                <a:gd name="T33" fmla="*/ 54 h 80"/>
                <a:gd name="T34" fmla="*/ 90 w 92"/>
                <a:gd name="T35" fmla="*/ 52 h 80"/>
                <a:gd name="T36" fmla="*/ 34 w 92"/>
                <a:gd name="T37" fmla="*/ 44 h 80"/>
                <a:gd name="T38" fmla="*/ 16 w 92"/>
                <a:gd name="T39" fmla="*/ 26 h 80"/>
                <a:gd name="T40" fmla="*/ 23 w 92"/>
                <a:gd name="T41" fmla="*/ 11 h 80"/>
                <a:gd name="T42" fmla="*/ 32 w 92"/>
                <a:gd name="T43" fmla="*/ 27 h 80"/>
                <a:gd name="T44" fmla="*/ 35 w 92"/>
                <a:gd name="T45" fmla="*/ 44 h 80"/>
                <a:gd name="T46" fmla="*/ 34 w 92"/>
                <a:gd name="T47" fmla="*/ 44 h 80"/>
                <a:gd name="T48" fmla="*/ 50 w 92"/>
                <a:gd name="T49" fmla="*/ 72 h 80"/>
                <a:gd name="T50" fmla="*/ 46 w 92"/>
                <a:gd name="T51" fmla="*/ 76 h 80"/>
                <a:gd name="T52" fmla="*/ 42 w 92"/>
                <a:gd name="T53" fmla="*/ 72 h 80"/>
                <a:gd name="T54" fmla="*/ 46 w 92"/>
                <a:gd name="T55" fmla="*/ 68 h 80"/>
                <a:gd name="T56" fmla="*/ 50 w 92"/>
                <a:gd name="T57" fmla="*/ 72 h 80"/>
                <a:gd name="T58" fmla="*/ 39 w 92"/>
                <a:gd name="T59" fmla="*/ 43 h 80"/>
                <a:gd name="T60" fmla="*/ 36 w 92"/>
                <a:gd name="T61" fmla="*/ 28 h 80"/>
                <a:gd name="T62" fmla="*/ 52 w 92"/>
                <a:gd name="T63" fmla="*/ 28 h 80"/>
                <a:gd name="T64" fmla="*/ 39 w 92"/>
                <a:gd name="T65" fmla="*/ 43 h 80"/>
                <a:gd name="T66" fmla="*/ 35 w 92"/>
                <a:gd name="T67" fmla="*/ 24 h 80"/>
                <a:gd name="T68" fmla="*/ 27 w 92"/>
                <a:gd name="T69" fmla="*/ 9 h 80"/>
                <a:gd name="T70" fmla="*/ 34 w 92"/>
                <a:gd name="T71" fmla="*/ 8 h 80"/>
                <a:gd name="T72" fmla="*/ 52 w 92"/>
                <a:gd name="T73" fmla="*/ 24 h 80"/>
                <a:gd name="T74" fmla="*/ 35 w 92"/>
                <a:gd name="T75" fmla="*/ 24 h 80"/>
                <a:gd name="T76" fmla="*/ 74 w 92"/>
                <a:gd name="T77" fmla="*/ 28 h 80"/>
                <a:gd name="T78" fmla="*/ 62 w 92"/>
                <a:gd name="T79" fmla="*/ 28 h 80"/>
                <a:gd name="T80" fmla="*/ 60 w 92"/>
                <a:gd name="T81" fmla="*/ 26 h 80"/>
                <a:gd name="T82" fmla="*/ 62 w 92"/>
                <a:gd name="T83" fmla="*/ 24 h 80"/>
                <a:gd name="T84" fmla="*/ 74 w 92"/>
                <a:gd name="T85" fmla="*/ 24 h 80"/>
                <a:gd name="T86" fmla="*/ 76 w 92"/>
                <a:gd name="T87" fmla="*/ 26 h 80"/>
                <a:gd name="T88" fmla="*/ 74 w 92"/>
                <a:gd name="T89" fmla="*/ 28 h 80"/>
                <a:gd name="T90" fmla="*/ 74 w 92"/>
                <a:gd name="T91" fmla="*/ 20 h 80"/>
                <a:gd name="T92" fmla="*/ 62 w 92"/>
                <a:gd name="T93" fmla="*/ 20 h 80"/>
                <a:gd name="T94" fmla="*/ 60 w 92"/>
                <a:gd name="T95" fmla="*/ 18 h 80"/>
                <a:gd name="T96" fmla="*/ 62 w 92"/>
                <a:gd name="T97" fmla="*/ 16 h 80"/>
                <a:gd name="T98" fmla="*/ 74 w 92"/>
                <a:gd name="T99" fmla="*/ 16 h 80"/>
                <a:gd name="T100" fmla="*/ 76 w 92"/>
                <a:gd name="T101" fmla="*/ 18 h 80"/>
                <a:gd name="T102" fmla="*/ 74 w 92"/>
                <a:gd name="T103" fmla="*/ 20 h 80"/>
                <a:gd name="T104" fmla="*/ 74 w 92"/>
                <a:gd name="T105" fmla="*/ 12 h 80"/>
                <a:gd name="T106" fmla="*/ 62 w 92"/>
                <a:gd name="T107" fmla="*/ 12 h 80"/>
                <a:gd name="T108" fmla="*/ 60 w 92"/>
                <a:gd name="T109" fmla="*/ 10 h 80"/>
                <a:gd name="T110" fmla="*/ 62 w 92"/>
                <a:gd name="T111" fmla="*/ 8 h 80"/>
                <a:gd name="T112" fmla="*/ 74 w 92"/>
                <a:gd name="T113" fmla="*/ 8 h 80"/>
                <a:gd name="T114" fmla="*/ 76 w 92"/>
                <a:gd name="T115" fmla="*/ 10 h 80"/>
                <a:gd name="T116" fmla="*/ 74 w 92"/>
                <a:gd name="T117" fmla="*/ 1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34" y="44"/>
                  </a:moveTo>
                  <a:cubicBezTo>
                    <a:pt x="24" y="44"/>
                    <a:pt x="16" y="36"/>
                    <a:pt x="16" y="26"/>
                  </a:cubicBezTo>
                  <a:cubicBezTo>
                    <a:pt x="16" y="20"/>
                    <a:pt x="19" y="15"/>
                    <a:pt x="23" y="11"/>
                  </a:cubicBezTo>
                  <a:cubicBezTo>
                    <a:pt x="32" y="27"/>
                    <a:pt x="32" y="27"/>
                    <a:pt x="32" y="27"/>
                  </a:cubicBezTo>
                  <a:cubicBezTo>
                    <a:pt x="35" y="44"/>
                    <a:pt x="35" y="44"/>
                    <a:pt x="35" y="44"/>
                  </a:cubicBezTo>
                  <a:cubicBezTo>
                    <a:pt x="35" y="44"/>
                    <a:pt x="34" y="44"/>
                    <a:pt x="34" y="44"/>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39" y="43"/>
                  </a:moveTo>
                  <a:cubicBezTo>
                    <a:pt x="36" y="28"/>
                    <a:pt x="36" y="28"/>
                    <a:pt x="36" y="28"/>
                  </a:cubicBezTo>
                  <a:cubicBezTo>
                    <a:pt x="52" y="28"/>
                    <a:pt x="52" y="28"/>
                    <a:pt x="52" y="28"/>
                  </a:cubicBezTo>
                  <a:cubicBezTo>
                    <a:pt x="51" y="35"/>
                    <a:pt x="46" y="41"/>
                    <a:pt x="39" y="43"/>
                  </a:cubicBezTo>
                  <a:close/>
                  <a:moveTo>
                    <a:pt x="35" y="24"/>
                  </a:moveTo>
                  <a:cubicBezTo>
                    <a:pt x="27" y="9"/>
                    <a:pt x="27" y="9"/>
                    <a:pt x="27" y="9"/>
                  </a:cubicBezTo>
                  <a:cubicBezTo>
                    <a:pt x="29" y="9"/>
                    <a:pt x="31" y="8"/>
                    <a:pt x="34" y="8"/>
                  </a:cubicBezTo>
                  <a:cubicBezTo>
                    <a:pt x="43" y="8"/>
                    <a:pt x="51" y="15"/>
                    <a:pt x="52" y="24"/>
                  </a:cubicBezTo>
                  <a:lnTo>
                    <a:pt x="35" y="24"/>
                  </a:lnTo>
                  <a:close/>
                  <a:moveTo>
                    <a:pt x="74" y="28"/>
                  </a:moveTo>
                  <a:cubicBezTo>
                    <a:pt x="62" y="28"/>
                    <a:pt x="62" y="28"/>
                    <a:pt x="62" y="28"/>
                  </a:cubicBezTo>
                  <a:cubicBezTo>
                    <a:pt x="61" y="28"/>
                    <a:pt x="60" y="27"/>
                    <a:pt x="60" y="26"/>
                  </a:cubicBezTo>
                  <a:cubicBezTo>
                    <a:pt x="60" y="25"/>
                    <a:pt x="61" y="24"/>
                    <a:pt x="62" y="24"/>
                  </a:cubicBezTo>
                  <a:cubicBezTo>
                    <a:pt x="74" y="24"/>
                    <a:pt x="74" y="24"/>
                    <a:pt x="74" y="24"/>
                  </a:cubicBezTo>
                  <a:cubicBezTo>
                    <a:pt x="75" y="24"/>
                    <a:pt x="76" y="25"/>
                    <a:pt x="76" y="26"/>
                  </a:cubicBezTo>
                  <a:cubicBezTo>
                    <a:pt x="76" y="27"/>
                    <a:pt x="75" y="28"/>
                    <a:pt x="74" y="28"/>
                  </a:cubicBezTo>
                  <a:close/>
                  <a:moveTo>
                    <a:pt x="74" y="20"/>
                  </a:moveTo>
                  <a:cubicBezTo>
                    <a:pt x="62" y="20"/>
                    <a:pt x="62" y="20"/>
                    <a:pt x="62" y="20"/>
                  </a:cubicBezTo>
                  <a:cubicBezTo>
                    <a:pt x="61" y="20"/>
                    <a:pt x="60" y="19"/>
                    <a:pt x="60" y="18"/>
                  </a:cubicBezTo>
                  <a:cubicBezTo>
                    <a:pt x="60" y="17"/>
                    <a:pt x="61" y="16"/>
                    <a:pt x="62" y="16"/>
                  </a:cubicBezTo>
                  <a:cubicBezTo>
                    <a:pt x="74" y="16"/>
                    <a:pt x="74" y="16"/>
                    <a:pt x="74" y="16"/>
                  </a:cubicBezTo>
                  <a:cubicBezTo>
                    <a:pt x="75" y="16"/>
                    <a:pt x="76" y="17"/>
                    <a:pt x="76" y="18"/>
                  </a:cubicBezTo>
                  <a:cubicBezTo>
                    <a:pt x="76" y="19"/>
                    <a:pt x="75" y="20"/>
                    <a:pt x="74" y="20"/>
                  </a:cubicBezTo>
                  <a:close/>
                  <a:moveTo>
                    <a:pt x="74" y="12"/>
                  </a:moveTo>
                  <a:cubicBezTo>
                    <a:pt x="62" y="12"/>
                    <a:pt x="62" y="12"/>
                    <a:pt x="62" y="12"/>
                  </a:cubicBezTo>
                  <a:cubicBezTo>
                    <a:pt x="61" y="12"/>
                    <a:pt x="60" y="11"/>
                    <a:pt x="60" y="10"/>
                  </a:cubicBezTo>
                  <a:cubicBezTo>
                    <a:pt x="60" y="9"/>
                    <a:pt x="61" y="8"/>
                    <a:pt x="62" y="8"/>
                  </a:cubicBezTo>
                  <a:cubicBezTo>
                    <a:pt x="74" y="8"/>
                    <a:pt x="74" y="8"/>
                    <a:pt x="74" y="8"/>
                  </a:cubicBezTo>
                  <a:cubicBezTo>
                    <a:pt x="75" y="8"/>
                    <a:pt x="76" y="9"/>
                    <a:pt x="76" y="10"/>
                  </a:cubicBezTo>
                  <a:cubicBezTo>
                    <a:pt x="76" y="11"/>
                    <a:pt x="75" y="12"/>
                    <a:pt x="7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 name="TextBox 2"/>
          <p:cNvSpPr txBox="1"/>
          <p:nvPr/>
        </p:nvSpPr>
        <p:spPr>
          <a:xfrm>
            <a:off x="3341716" y="2021813"/>
            <a:ext cx="6642100" cy="1015663"/>
          </a:xfrm>
          <a:prstGeom prst="rect">
            <a:avLst/>
          </a:prstGeom>
          <a:noFill/>
        </p:spPr>
        <p:txBody>
          <a:bodyPr wrap="square" rtlCol="0">
            <a:spAutoFit/>
          </a:bodyPr>
          <a:lstStyle/>
          <a:p>
            <a:pPr algn="ctr"/>
            <a:r>
              <a:rPr lang="en-US" b="1" dirty="0" smtClean="0">
                <a:solidFill>
                  <a:srgbClr val="083D65"/>
                </a:solidFill>
                <a:latin typeface="Segoe UI" panose="020B0502040204020203" pitchFamily="34" charset="0"/>
                <a:ea typeface="Open Sans" panose="020B0606030504020204" pitchFamily="34" charset="0"/>
                <a:cs typeface="Segoe UI" panose="020B0502040204020203" pitchFamily="34" charset="0"/>
              </a:rPr>
              <a:t>DATA ANALYSIS &amp; STATISTICS ASSIGNMENT - I </a:t>
            </a:r>
            <a:endParaRPr lang="en-US" b="1" dirty="0">
              <a:solidFill>
                <a:srgbClr val="083D65"/>
              </a:solidFill>
              <a:latin typeface="Segoe UI" panose="020B0502040204020203" pitchFamily="34" charset="0"/>
              <a:ea typeface="Open Sans" panose="020B0606030504020204" pitchFamily="34" charset="0"/>
              <a:cs typeface="Segoe UI" panose="020B0502040204020203" pitchFamily="34" charset="0"/>
            </a:endParaRPr>
          </a:p>
          <a:p>
            <a:pPr algn="ctr"/>
            <a:r>
              <a:rPr lang="en-US" b="1" dirty="0" smtClean="0">
                <a:solidFill>
                  <a:srgbClr val="083D65"/>
                </a:solidFill>
                <a:latin typeface="Segoe UI" panose="020B0502040204020203" pitchFamily="34" charset="0"/>
                <a:cs typeface="Segoe UI" panose="020B0502040204020203" pitchFamily="34" charset="0"/>
              </a:rPr>
              <a:t>STUDENT NO: 2058657</a:t>
            </a:r>
          </a:p>
          <a:p>
            <a:pPr algn="ctr"/>
            <a:r>
              <a:rPr lang="en-GB" sz="2400" b="1" dirty="0" smtClean="0">
                <a:solidFill>
                  <a:schemeClr val="accent1">
                    <a:lumMod val="50000"/>
                  </a:schemeClr>
                </a:solidFill>
              </a:rPr>
              <a:t>CMI3508/CMI7508</a:t>
            </a:r>
          </a:p>
        </p:txBody>
      </p:sp>
    </p:spTree>
    <p:extLst>
      <p:ext uri="{BB962C8B-B14F-4D97-AF65-F5344CB8AC3E}">
        <p14:creationId xmlns:p14="http://schemas.microsoft.com/office/powerpoint/2010/main" val="3029752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96681360-99F0-411F-872E-D08276548030}"/>
              </a:ext>
            </a:extLst>
          </p:cNvPr>
          <p:cNvGrpSpPr/>
          <p:nvPr/>
        </p:nvGrpSpPr>
        <p:grpSpPr>
          <a:xfrm>
            <a:off x="541278" y="602607"/>
            <a:ext cx="9364722" cy="1097239"/>
            <a:chOff x="500751" y="632830"/>
            <a:chExt cx="4320542" cy="3261433"/>
          </a:xfrm>
        </p:grpSpPr>
        <p:sp>
          <p:nvSpPr>
            <p:cNvPr id="4" name="Rectangle 3">
              <a:extLst>
                <a:ext uri="{FF2B5EF4-FFF2-40B4-BE49-F238E27FC236}">
                  <a16:creationId xmlns:a16="http://schemas.microsoft.com/office/drawing/2014/main" id="{673714BC-1D6D-47E8-BDBC-A4EE1D7C9B24}"/>
                </a:ext>
              </a:extLst>
            </p:cNvPr>
            <p:cNvSpPr/>
            <p:nvPr/>
          </p:nvSpPr>
          <p:spPr>
            <a:xfrm>
              <a:off x="500751" y="632830"/>
              <a:ext cx="3433074" cy="1463737"/>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3200" b="1" i="0" u="none" strike="noStrike" kern="1200" cap="none" spc="0" normalizeH="0" baseline="0" noProof="0" dirty="0">
                <a:ln>
                  <a:noFill/>
                </a:ln>
                <a:solidFill>
                  <a:srgbClr val="083D65"/>
                </a:solidFill>
                <a:effectLst/>
                <a:uLnTx/>
                <a:uFillTx/>
                <a:latin typeface="Segoe UI" panose="020B0502040204020203" pitchFamily="34" charset="0"/>
                <a:ea typeface="Open Sans" panose="020B0606030504020204" pitchFamily="34" charset="0"/>
                <a:cs typeface="Segoe UI" panose="020B0502040204020203" pitchFamily="34" charset="0"/>
              </a:endParaRPr>
            </a:p>
          </p:txBody>
        </p:sp>
        <p:sp>
          <p:nvSpPr>
            <p:cNvPr id="67" name="TextBox 66">
              <a:extLst>
                <a:ext uri="{FF2B5EF4-FFF2-40B4-BE49-F238E27FC236}">
                  <a16:creationId xmlns:a16="http://schemas.microsoft.com/office/drawing/2014/main" id="{6831C2E5-3D29-449F-BA5C-32EFE486EF15}"/>
                </a:ext>
              </a:extLst>
            </p:cNvPr>
            <p:cNvSpPr txBox="1"/>
            <p:nvPr/>
          </p:nvSpPr>
          <p:spPr>
            <a:xfrm>
              <a:off x="4192760" y="3648041"/>
              <a:ext cx="628533" cy="24622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600" b="0" i="0" u="none" strike="noStrike" kern="1200" cap="none" spc="0" normalizeH="0" baseline="0" noProof="0" dirty="0">
                  <a:ln>
                    <a:noFill/>
                  </a:ln>
                  <a:solidFill>
                    <a:prstClr val="white"/>
                  </a:solidFill>
                  <a:effectLst/>
                  <a:uLnTx/>
                  <a:uFillTx/>
                  <a:latin typeface="Calibri" panose="020F0502020204030204"/>
                  <a:ea typeface="+mn-ea"/>
                  <a:cs typeface="+mn-cs"/>
                </a:rPr>
                <a:t>after</a:t>
              </a:r>
              <a:endPar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6" name="Rectangle 55">
            <a:extLst>
              <a:ext uri="{FF2B5EF4-FFF2-40B4-BE49-F238E27FC236}">
                <a16:creationId xmlns:a16="http://schemas.microsoft.com/office/drawing/2014/main" id="{1AA2A670-4772-4504-9A86-BE460BACA39F}"/>
              </a:ext>
            </a:extLst>
          </p:cNvPr>
          <p:cNvSpPr/>
          <p:nvPr/>
        </p:nvSpPr>
        <p:spPr>
          <a:xfrm>
            <a:off x="2498325" y="530092"/>
            <a:ext cx="6726506" cy="430887"/>
          </a:xfrm>
          <a:prstGeom prst="rect">
            <a:avLst/>
          </a:prstGeom>
        </p:spPr>
        <p:txBody>
          <a:bodyPr wrap="square" lIns="0" tIns="0" rIns="0" bIns="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dirty="0" smtClean="0">
                <a:solidFill>
                  <a:srgbClr val="083D65"/>
                </a:solidFill>
                <a:latin typeface="Segoe UI" panose="020B0502040204020203" pitchFamily="34" charset="0"/>
                <a:cs typeface="Segoe UI" panose="020B0502040204020203" pitchFamily="34" charset="0"/>
              </a:rPr>
              <a:t>Motivation</a:t>
            </a:r>
            <a:endParaRPr kumimoji="0" lang="en-US" sz="2800" b="1" i="0" u="none" strike="noStrike" kern="1200" cap="none" spc="0" normalizeH="0" baseline="0" noProof="0" dirty="0">
              <a:ln>
                <a:noFill/>
              </a:ln>
              <a:solidFill>
                <a:srgbClr val="083D65"/>
              </a:solidFill>
              <a:effectLst/>
              <a:uLnTx/>
              <a:uFillTx/>
              <a:latin typeface="Segoe UI" panose="020B0502040204020203" pitchFamily="34" charset="0"/>
              <a:ea typeface="+mn-ea"/>
              <a:cs typeface="Segoe UI" panose="020B0502040204020203" pitchFamily="34" charset="0"/>
            </a:endParaRPr>
          </a:p>
        </p:txBody>
      </p:sp>
      <p:sp>
        <p:nvSpPr>
          <p:cNvPr id="57" name="Freeform 188">
            <a:extLst>
              <a:ext uri="{FF2B5EF4-FFF2-40B4-BE49-F238E27FC236}">
                <a16:creationId xmlns:a16="http://schemas.microsoft.com/office/drawing/2014/main" id="{9A82E8B0-23D0-4C89-880E-268BDC000CC0}"/>
              </a:ext>
            </a:extLst>
          </p:cNvPr>
          <p:cNvSpPr>
            <a:spLocks noEditPoints="1"/>
          </p:cNvSpPr>
          <p:nvPr/>
        </p:nvSpPr>
        <p:spPr bwMode="auto">
          <a:xfrm>
            <a:off x="566964" y="1261403"/>
            <a:ext cx="366424" cy="501345"/>
          </a:xfrm>
          <a:custGeom>
            <a:avLst/>
            <a:gdLst>
              <a:gd name="T0" fmla="*/ 47 w 72"/>
              <a:gd name="T1" fmla="*/ 1 h 96"/>
              <a:gd name="T2" fmla="*/ 2 w 72"/>
              <a:gd name="T3" fmla="*/ 0 h 96"/>
              <a:gd name="T4" fmla="*/ 0 w 72"/>
              <a:gd name="T5" fmla="*/ 94 h 96"/>
              <a:gd name="T6" fmla="*/ 70 w 72"/>
              <a:gd name="T7" fmla="*/ 96 h 96"/>
              <a:gd name="T8" fmla="*/ 72 w 72"/>
              <a:gd name="T9" fmla="*/ 26 h 96"/>
              <a:gd name="T10" fmla="*/ 24 w 72"/>
              <a:gd name="T11" fmla="*/ 38 h 96"/>
              <a:gd name="T12" fmla="*/ 22 w 72"/>
              <a:gd name="T13" fmla="*/ 21 h 96"/>
              <a:gd name="T14" fmla="*/ 24 w 72"/>
              <a:gd name="T15" fmla="*/ 16 h 96"/>
              <a:gd name="T16" fmla="*/ 26 w 72"/>
              <a:gd name="T17" fmla="*/ 21 h 96"/>
              <a:gd name="T18" fmla="*/ 31 w 72"/>
              <a:gd name="T19" fmla="*/ 31 h 96"/>
              <a:gd name="T20" fmla="*/ 24 w 72"/>
              <a:gd name="T21" fmla="*/ 24 h 96"/>
              <a:gd name="T22" fmla="*/ 24 w 72"/>
              <a:gd name="T23" fmla="*/ 34 h 96"/>
              <a:gd name="T24" fmla="*/ 26 w 72"/>
              <a:gd name="T25" fmla="*/ 51 h 96"/>
              <a:gd name="T26" fmla="*/ 24 w 72"/>
              <a:gd name="T27" fmla="*/ 56 h 96"/>
              <a:gd name="T28" fmla="*/ 22 w 72"/>
              <a:gd name="T29" fmla="*/ 51 h 96"/>
              <a:gd name="T30" fmla="*/ 17 w 72"/>
              <a:gd name="T31" fmla="*/ 41 h 96"/>
              <a:gd name="T32" fmla="*/ 24 w 72"/>
              <a:gd name="T33" fmla="*/ 47 h 96"/>
              <a:gd name="T34" fmla="*/ 24 w 72"/>
              <a:gd name="T35" fmla="*/ 38 h 96"/>
              <a:gd name="T36" fmla="*/ 14 w 72"/>
              <a:gd name="T37" fmla="*/ 84 h 96"/>
              <a:gd name="T38" fmla="*/ 14 w 72"/>
              <a:gd name="T39" fmla="*/ 80 h 96"/>
              <a:gd name="T40" fmla="*/ 60 w 72"/>
              <a:gd name="T41" fmla="*/ 82 h 96"/>
              <a:gd name="T42" fmla="*/ 58 w 72"/>
              <a:gd name="T43" fmla="*/ 76 h 96"/>
              <a:gd name="T44" fmla="*/ 12 w 72"/>
              <a:gd name="T45" fmla="*/ 74 h 96"/>
              <a:gd name="T46" fmla="*/ 58 w 72"/>
              <a:gd name="T47" fmla="*/ 72 h 96"/>
              <a:gd name="T48" fmla="*/ 58 w 72"/>
              <a:gd name="T49" fmla="*/ 76 h 96"/>
              <a:gd name="T50" fmla="*/ 14 w 72"/>
              <a:gd name="T51" fmla="*/ 68 h 96"/>
              <a:gd name="T52" fmla="*/ 14 w 72"/>
              <a:gd name="T53" fmla="*/ 64 h 96"/>
              <a:gd name="T54" fmla="*/ 60 w 72"/>
              <a:gd name="T55" fmla="*/ 66 h 96"/>
              <a:gd name="T56" fmla="*/ 58 w 72"/>
              <a:gd name="T57" fmla="*/ 60 h 96"/>
              <a:gd name="T58" fmla="*/ 36 w 72"/>
              <a:gd name="T59" fmla="*/ 58 h 96"/>
              <a:gd name="T60" fmla="*/ 58 w 72"/>
              <a:gd name="T61" fmla="*/ 56 h 96"/>
              <a:gd name="T62" fmla="*/ 58 w 72"/>
              <a:gd name="T63" fmla="*/ 60 h 96"/>
              <a:gd name="T64" fmla="*/ 46 w 72"/>
              <a:gd name="T65" fmla="*/ 52 h 96"/>
              <a:gd name="T66" fmla="*/ 46 w 72"/>
              <a:gd name="T67" fmla="*/ 48 h 96"/>
              <a:gd name="T68" fmla="*/ 60 w 72"/>
              <a:gd name="T69" fmla="*/ 50 h 96"/>
              <a:gd name="T70" fmla="*/ 58 w 72"/>
              <a:gd name="T71" fmla="*/ 44 h 96"/>
              <a:gd name="T72" fmla="*/ 44 w 72"/>
              <a:gd name="T73" fmla="*/ 42 h 96"/>
              <a:gd name="T74" fmla="*/ 58 w 72"/>
              <a:gd name="T75" fmla="*/ 40 h 96"/>
              <a:gd name="T76" fmla="*/ 58 w 72"/>
              <a:gd name="T77" fmla="*/ 44 h 96"/>
              <a:gd name="T78" fmla="*/ 58 w 72"/>
              <a:gd name="T79" fmla="*/ 28 h 96"/>
              <a:gd name="T80" fmla="*/ 46 w 72"/>
              <a:gd name="T81" fmla="*/ 28 h 96"/>
              <a:gd name="T82" fmla="*/ 44 w 72"/>
              <a:gd name="T83" fmla="*/ 15 h 96"/>
              <a:gd name="T84" fmla="*/ 44 w 72"/>
              <a:gd name="T85" fmla="*/ 3 h 96"/>
              <a:gd name="T86" fmla="*/ 58 w 72"/>
              <a:gd name="T87" fmla="*/ 2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2" h="96">
                <a:moveTo>
                  <a:pt x="71" y="25"/>
                </a:moveTo>
                <a:cubicBezTo>
                  <a:pt x="47" y="1"/>
                  <a:pt x="47" y="1"/>
                  <a:pt x="47" y="1"/>
                </a:cubicBezTo>
                <a:cubicBezTo>
                  <a:pt x="47" y="0"/>
                  <a:pt x="47" y="0"/>
                  <a:pt x="46" y="0"/>
                </a:cubicBezTo>
                <a:cubicBezTo>
                  <a:pt x="2" y="0"/>
                  <a:pt x="2" y="0"/>
                  <a:pt x="2" y="0"/>
                </a:cubicBezTo>
                <a:cubicBezTo>
                  <a:pt x="1" y="0"/>
                  <a:pt x="0" y="1"/>
                  <a:pt x="0" y="2"/>
                </a:cubicBezTo>
                <a:cubicBezTo>
                  <a:pt x="0" y="94"/>
                  <a:pt x="0" y="94"/>
                  <a:pt x="0" y="94"/>
                </a:cubicBezTo>
                <a:cubicBezTo>
                  <a:pt x="0" y="95"/>
                  <a:pt x="1" y="96"/>
                  <a:pt x="2" y="96"/>
                </a:cubicBezTo>
                <a:cubicBezTo>
                  <a:pt x="70" y="96"/>
                  <a:pt x="70" y="96"/>
                  <a:pt x="70" y="96"/>
                </a:cubicBezTo>
                <a:cubicBezTo>
                  <a:pt x="71" y="96"/>
                  <a:pt x="72" y="95"/>
                  <a:pt x="72" y="94"/>
                </a:cubicBezTo>
                <a:cubicBezTo>
                  <a:pt x="72" y="26"/>
                  <a:pt x="72" y="26"/>
                  <a:pt x="72" y="26"/>
                </a:cubicBezTo>
                <a:cubicBezTo>
                  <a:pt x="72" y="25"/>
                  <a:pt x="72" y="25"/>
                  <a:pt x="71" y="25"/>
                </a:cubicBezTo>
                <a:close/>
                <a:moveTo>
                  <a:pt x="24" y="38"/>
                </a:moveTo>
                <a:cubicBezTo>
                  <a:pt x="19" y="38"/>
                  <a:pt x="15" y="34"/>
                  <a:pt x="15" y="29"/>
                </a:cubicBezTo>
                <a:cubicBezTo>
                  <a:pt x="15" y="25"/>
                  <a:pt x="18" y="22"/>
                  <a:pt x="22" y="21"/>
                </a:cubicBezTo>
                <a:cubicBezTo>
                  <a:pt x="22" y="18"/>
                  <a:pt x="22" y="18"/>
                  <a:pt x="22" y="18"/>
                </a:cubicBezTo>
                <a:cubicBezTo>
                  <a:pt x="22" y="17"/>
                  <a:pt x="23" y="16"/>
                  <a:pt x="24" y="16"/>
                </a:cubicBezTo>
                <a:cubicBezTo>
                  <a:pt x="25" y="16"/>
                  <a:pt x="26" y="17"/>
                  <a:pt x="26" y="18"/>
                </a:cubicBezTo>
                <a:cubicBezTo>
                  <a:pt x="26" y="21"/>
                  <a:pt x="26" y="21"/>
                  <a:pt x="26" y="21"/>
                </a:cubicBezTo>
                <a:cubicBezTo>
                  <a:pt x="30" y="22"/>
                  <a:pt x="33" y="25"/>
                  <a:pt x="33" y="29"/>
                </a:cubicBezTo>
                <a:cubicBezTo>
                  <a:pt x="33" y="30"/>
                  <a:pt x="32" y="31"/>
                  <a:pt x="31" y="31"/>
                </a:cubicBezTo>
                <a:cubicBezTo>
                  <a:pt x="30" y="31"/>
                  <a:pt x="29" y="30"/>
                  <a:pt x="29" y="29"/>
                </a:cubicBezTo>
                <a:cubicBezTo>
                  <a:pt x="29" y="27"/>
                  <a:pt x="27" y="24"/>
                  <a:pt x="24" y="24"/>
                </a:cubicBezTo>
                <a:cubicBezTo>
                  <a:pt x="21" y="24"/>
                  <a:pt x="19" y="27"/>
                  <a:pt x="19" y="29"/>
                </a:cubicBezTo>
                <a:cubicBezTo>
                  <a:pt x="19" y="32"/>
                  <a:pt x="21" y="34"/>
                  <a:pt x="24" y="34"/>
                </a:cubicBezTo>
                <a:cubicBezTo>
                  <a:pt x="29" y="34"/>
                  <a:pt x="33" y="38"/>
                  <a:pt x="33" y="43"/>
                </a:cubicBezTo>
                <a:cubicBezTo>
                  <a:pt x="33" y="47"/>
                  <a:pt x="30" y="50"/>
                  <a:pt x="26" y="51"/>
                </a:cubicBezTo>
                <a:cubicBezTo>
                  <a:pt x="26" y="54"/>
                  <a:pt x="26" y="54"/>
                  <a:pt x="26" y="54"/>
                </a:cubicBezTo>
                <a:cubicBezTo>
                  <a:pt x="26" y="55"/>
                  <a:pt x="25" y="56"/>
                  <a:pt x="24" y="56"/>
                </a:cubicBezTo>
                <a:cubicBezTo>
                  <a:pt x="23" y="56"/>
                  <a:pt x="22" y="55"/>
                  <a:pt x="22" y="54"/>
                </a:cubicBezTo>
                <a:cubicBezTo>
                  <a:pt x="22" y="51"/>
                  <a:pt x="22" y="51"/>
                  <a:pt x="22" y="51"/>
                </a:cubicBezTo>
                <a:cubicBezTo>
                  <a:pt x="18" y="50"/>
                  <a:pt x="15" y="47"/>
                  <a:pt x="15" y="43"/>
                </a:cubicBezTo>
                <a:cubicBezTo>
                  <a:pt x="15" y="42"/>
                  <a:pt x="16" y="41"/>
                  <a:pt x="17" y="41"/>
                </a:cubicBezTo>
                <a:cubicBezTo>
                  <a:pt x="18" y="41"/>
                  <a:pt x="19" y="42"/>
                  <a:pt x="19" y="43"/>
                </a:cubicBezTo>
                <a:cubicBezTo>
                  <a:pt x="19" y="45"/>
                  <a:pt x="21" y="47"/>
                  <a:pt x="24" y="47"/>
                </a:cubicBezTo>
                <a:cubicBezTo>
                  <a:pt x="27" y="47"/>
                  <a:pt x="29" y="45"/>
                  <a:pt x="29" y="43"/>
                </a:cubicBezTo>
                <a:cubicBezTo>
                  <a:pt x="29" y="40"/>
                  <a:pt x="27" y="38"/>
                  <a:pt x="24" y="38"/>
                </a:cubicBezTo>
                <a:close/>
                <a:moveTo>
                  <a:pt x="58" y="84"/>
                </a:moveTo>
                <a:cubicBezTo>
                  <a:pt x="14" y="84"/>
                  <a:pt x="14" y="84"/>
                  <a:pt x="14" y="84"/>
                </a:cubicBezTo>
                <a:cubicBezTo>
                  <a:pt x="13" y="84"/>
                  <a:pt x="12" y="83"/>
                  <a:pt x="12" y="82"/>
                </a:cubicBezTo>
                <a:cubicBezTo>
                  <a:pt x="12" y="81"/>
                  <a:pt x="13" y="80"/>
                  <a:pt x="14" y="80"/>
                </a:cubicBezTo>
                <a:cubicBezTo>
                  <a:pt x="58" y="80"/>
                  <a:pt x="58" y="80"/>
                  <a:pt x="58" y="80"/>
                </a:cubicBezTo>
                <a:cubicBezTo>
                  <a:pt x="59" y="80"/>
                  <a:pt x="60" y="81"/>
                  <a:pt x="60" y="82"/>
                </a:cubicBezTo>
                <a:cubicBezTo>
                  <a:pt x="60" y="83"/>
                  <a:pt x="59" y="84"/>
                  <a:pt x="58" y="84"/>
                </a:cubicBezTo>
                <a:close/>
                <a:moveTo>
                  <a:pt x="58" y="76"/>
                </a:moveTo>
                <a:cubicBezTo>
                  <a:pt x="14" y="76"/>
                  <a:pt x="14" y="76"/>
                  <a:pt x="14" y="76"/>
                </a:cubicBezTo>
                <a:cubicBezTo>
                  <a:pt x="13" y="76"/>
                  <a:pt x="12" y="75"/>
                  <a:pt x="12" y="74"/>
                </a:cubicBezTo>
                <a:cubicBezTo>
                  <a:pt x="12" y="73"/>
                  <a:pt x="13" y="72"/>
                  <a:pt x="14" y="72"/>
                </a:cubicBezTo>
                <a:cubicBezTo>
                  <a:pt x="58" y="72"/>
                  <a:pt x="58" y="72"/>
                  <a:pt x="58" y="72"/>
                </a:cubicBezTo>
                <a:cubicBezTo>
                  <a:pt x="59" y="72"/>
                  <a:pt x="60" y="73"/>
                  <a:pt x="60" y="74"/>
                </a:cubicBezTo>
                <a:cubicBezTo>
                  <a:pt x="60" y="75"/>
                  <a:pt x="59" y="76"/>
                  <a:pt x="58" y="76"/>
                </a:cubicBezTo>
                <a:close/>
                <a:moveTo>
                  <a:pt x="58" y="68"/>
                </a:moveTo>
                <a:cubicBezTo>
                  <a:pt x="14" y="68"/>
                  <a:pt x="14" y="68"/>
                  <a:pt x="14" y="68"/>
                </a:cubicBezTo>
                <a:cubicBezTo>
                  <a:pt x="13" y="68"/>
                  <a:pt x="12" y="67"/>
                  <a:pt x="12" y="66"/>
                </a:cubicBezTo>
                <a:cubicBezTo>
                  <a:pt x="12" y="65"/>
                  <a:pt x="13" y="64"/>
                  <a:pt x="14" y="64"/>
                </a:cubicBezTo>
                <a:cubicBezTo>
                  <a:pt x="58" y="64"/>
                  <a:pt x="58" y="64"/>
                  <a:pt x="58" y="64"/>
                </a:cubicBezTo>
                <a:cubicBezTo>
                  <a:pt x="59" y="64"/>
                  <a:pt x="60" y="65"/>
                  <a:pt x="60" y="66"/>
                </a:cubicBezTo>
                <a:cubicBezTo>
                  <a:pt x="60" y="67"/>
                  <a:pt x="59" y="68"/>
                  <a:pt x="58" y="68"/>
                </a:cubicBezTo>
                <a:close/>
                <a:moveTo>
                  <a:pt x="58" y="60"/>
                </a:moveTo>
                <a:cubicBezTo>
                  <a:pt x="38" y="60"/>
                  <a:pt x="38" y="60"/>
                  <a:pt x="38" y="60"/>
                </a:cubicBezTo>
                <a:cubicBezTo>
                  <a:pt x="37" y="60"/>
                  <a:pt x="36" y="59"/>
                  <a:pt x="36" y="58"/>
                </a:cubicBezTo>
                <a:cubicBezTo>
                  <a:pt x="36" y="57"/>
                  <a:pt x="37" y="56"/>
                  <a:pt x="38" y="56"/>
                </a:cubicBezTo>
                <a:cubicBezTo>
                  <a:pt x="58" y="56"/>
                  <a:pt x="58" y="56"/>
                  <a:pt x="58" y="56"/>
                </a:cubicBezTo>
                <a:cubicBezTo>
                  <a:pt x="59" y="56"/>
                  <a:pt x="60" y="57"/>
                  <a:pt x="60" y="58"/>
                </a:cubicBezTo>
                <a:cubicBezTo>
                  <a:pt x="60" y="59"/>
                  <a:pt x="59" y="60"/>
                  <a:pt x="58" y="60"/>
                </a:cubicBezTo>
                <a:close/>
                <a:moveTo>
                  <a:pt x="58" y="52"/>
                </a:moveTo>
                <a:cubicBezTo>
                  <a:pt x="46" y="52"/>
                  <a:pt x="46" y="52"/>
                  <a:pt x="46" y="52"/>
                </a:cubicBezTo>
                <a:cubicBezTo>
                  <a:pt x="45" y="52"/>
                  <a:pt x="44" y="51"/>
                  <a:pt x="44" y="50"/>
                </a:cubicBezTo>
                <a:cubicBezTo>
                  <a:pt x="44" y="49"/>
                  <a:pt x="45" y="48"/>
                  <a:pt x="46" y="48"/>
                </a:cubicBezTo>
                <a:cubicBezTo>
                  <a:pt x="58" y="48"/>
                  <a:pt x="58" y="48"/>
                  <a:pt x="58" y="48"/>
                </a:cubicBezTo>
                <a:cubicBezTo>
                  <a:pt x="59" y="48"/>
                  <a:pt x="60" y="49"/>
                  <a:pt x="60" y="50"/>
                </a:cubicBezTo>
                <a:cubicBezTo>
                  <a:pt x="60" y="51"/>
                  <a:pt x="59" y="52"/>
                  <a:pt x="58" y="52"/>
                </a:cubicBezTo>
                <a:close/>
                <a:moveTo>
                  <a:pt x="58" y="44"/>
                </a:moveTo>
                <a:cubicBezTo>
                  <a:pt x="46" y="44"/>
                  <a:pt x="46" y="44"/>
                  <a:pt x="46" y="44"/>
                </a:cubicBezTo>
                <a:cubicBezTo>
                  <a:pt x="45" y="44"/>
                  <a:pt x="44" y="43"/>
                  <a:pt x="44" y="42"/>
                </a:cubicBezTo>
                <a:cubicBezTo>
                  <a:pt x="44" y="41"/>
                  <a:pt x="45" y="40"/>
                  <a:pt x="46" y="40"/>
                </a:cubicBezTo>
                <a:cubicBezTo>
                  <a:pt x="58" y="40"/>
                  <a:pt x="58" y="40"/>
                  <a:pt x="58" y="40"/>
                </a:cubicBezTo>
                <a:cubicBezTo>
                  <a:pt x="59" y="40"/>
                  <a:pt x="60" y="41"/>
                  <a:pt x="60" y="42"/>
                </a:cubicBezTo>
                <a:cubicBezTo>
                  <a:pt x="60" y="43"/>
                  <a:pt x="59" y="44"/>
                  <a:pt x="58" y="44"/>
                </a:cubicBezTo>
                <a:close/>
                <a:moveTo>
                  <a:pt x="58" y="28"/>
                </a:moveTo>
                <a:cubicBezTo>
                  <a:pt x="58" y="28"/>
                  <a:pt x="58" y="28"/>
                  <a:pt x="58" y="28"/>
                </a:cubicBezTo>
                <a:cubicBezTo>
                  <a:pt x="57" y="28"/>
                  <a:pt x="57" y="28"/>
                  <a:pt x="57" y="28"/>
                </a:cubicBezTo>
                <a:cubicBezTo>
                  <a:pt x="46" y="28"/>
                  <a:pt x="46" y="28"/>
                  <a:pt x="46" y="28"/>
                </a:cubicBezTo>
                <a:cubicBezTo>
                  <a:pt x="45" y="28"/>
                  <a:pt x="44" y="27"/>
                  <a:pt x="44" y="26"/>
                </a:cubicBezTo>
                <a:cubicBezTo>
                  <a:pt x="44" y="15"/>
                  <a:pt x="44" y="15"/>
                  <a:pt x="44" y="15"/>
                </a:cubicBezTo>
                <a:cubicBezTo>
                  <a:pt x="44" y="14"/>
                  <a:pt x="44" y="14"/>
                  <a:pt x="44" y="14"/>
                </a:cubicBezTo>
                <a:cubicBezTo>
                  <a:pt x="44" y="3"/>
                  <a:pt x="44" y="3"/>
                  <a:pt x="44" y="3"/>
                </a:cubicBezTo>
                <a:cubicBezTo>
                  <a:pt x="69" y="28"/>
                  <a:pt x="69" y="28"/>
                  <a:pt x="69" y="28"/>
                </a:cubicBezTo>
                <a:lnTo>
                  <a:pt x="58" y="28"/>
                </a:ln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id-ID">
              <a:solidFill>
                <a:srgbClr val="FFC000"/>
              </a:solidFill>
            </a:endParaRPr>
          </a:p>
        </p:txBody>
      </p:sp>
      <p:sp>
        <p:nvSpPr>
          <p:cNvPr id="25" name="Rectangle 24"/>
          <p:cNvSpPr/>
          <p:nvPr/>
        </p:nvSpPr>
        <p:spPr>
          <a:xfrm>
            <a:off x="1351506" y="1200384"/>
            <a:ext cx="10416952" cy="923330"/>
          </a:xfrm>
          <a:prstGeom prst="rect">
            <a:avLst/>
          </a:prstGeom>
        </p:spPr>
        <p:txBody>
          <a:bodyPr wrap="square">
            <a:spAutoFit/>
          </a:bodyPr>
          <a:lstStyle/>
          <a:p>
            <a:r>
              <a:rPr lang="en-GB" dirty="0"/>
              <a:t>The World Happiness Report is a real study of the state of global happiness. The report continues to receive worldwide attention, since governments, organisations and civil society increasingly use measures of happiness to influence their decision-making.</a:t>
            </a:r>
            <a:endParaRPr lang="en-IN" dirty="0"/>
          </a:p>
        </p:txBody>
      </p:sp>
      <p:sp>
        <p:nvSpPr>
          <p:cNvPr id="26" name="Rectangle 25"/>
          <p:cNvSpPr/>
          <p:nvPr/>
        </p:nvSpPr>
        <p:spPr>
          <a:xfrm>
            <a:off x="1351506" y="2354381"/>
            <a:ext cx="9709252" cy="1200329"/>
          </a:xfrm>
          <a:prstGeom prst="rect">
            <a:avLst/>
          </a:prstGeom>
        </p:spPr>
        <p:txBody>
          <a:bodyPr wrap="square">
            <a:spAutoFit/>
          </a:bodyPr>
          <a:lstStyle/>
          <a:p>
            <a:r>
              <a:rPr lang="en-GB" dirty="0"/>
              <a:t>Top experts in all fields – economics, psychology, survey analysis, national statistics, health, public policy and more – describe ways in which well-being measurements can be used effectively to assess national progress. The studies review the state of happiness in today’s world and demonstrate how the modern knowledge of happiness describes personal and national shifts in happiness. </a:t>
            </a:r>
            <a:endParaRPr lang="en-IN" dirty="0"/>
          </a:p>
        </p:txBody>
      </p:sp>
      <p:sp>
        <p:nvSpPr>
          <p:cNvPr id="27" name="Rectangle 26"/>
          <p:cNvSpPr/>
          <p:nvPr/>
        </p:nvSpPr>
        <p:spPr>
          <a:xfrm>
            <a:off x="1334356" y="3900271"/>
            <a:ext cx="9743551" cy="1754326"/>
          </a:xfrm>
          <a:prstGeom prst="rect">
            <a:avLst/>
          </a:prstGeom>
        </p:spPr>
        <p:txBody>
          <a:bodyPr wrap="square">
            <a:spAutoFit/>
          </a:bodyPr>
          <a:lstStyle/>
          <a:p>
            <a:r>
              <a:rPr lang="en-GB" dirty="0"/>
              <a:t>This dataset on World Happiness provides ranking for 156 countries based on the factors</a:t>
            </a:r>
            <a:r>
              <a:rPr lang="en-GB" dirty="0" smtClean="0"/>
              <a:t>: Happiness Score, </a:t>
            </a:r>
            <a:r>
              <a:rPr lang="en-GB" dirty="0"/>
              <a:t>GDP per capita, Social Support, Healthy life expectancy, Freedom to make life choices, Generosity, Perceptions of corruption. It contains Ordinal variables(Ranking), Nominal variables(Country</a:t>
            </a:r>
            <a:r>
              <a:rPr lang="en-GB" dirty="0" smtClean="0"/>
              <a:t>), Happiness </a:t>
            </a:r>
            <a:r>
              <a:rPr lang="en-GB" dirty="0"/>
              <a:t>Score, GDP per </a:t>
            </a:r>
            <a:r>
              <a:rPr lang="en-GB" dirty="0" smtClean="0"/>
              <a:t>capita, Social </a:t>
            </a:r>
            <a:r>
              <a:rPr lang="en-GB" dirty="0"/>
              <a:t>Support, Healthy life expectancy, Freedom to make life </a:t>
            </a:r>
            <a:r>
              <a:rPr lang="en-GB" dirty="0" smtClean="0"/>
              <a:t>choices, </a:t>
            </a:r>
            <a:r>
              <a:rPr lang="en-GB" dirty="0"/>
              <a:t>Perceptions of corruption are </a:t>
            </a:r>
            <a:r>
              <a:rPr lang="en-GB" dirty="0" smtClean="0"/>
              <a:t>dependent </a:t>
            </a:r>
            <a:r>
              <a:rPr lang="en-GB" dirty="0"/>
              <a:t>variables as they impact the ranking of the </a:t>
            </a:r>
            <a:r>
              <a:rPr lang="en-GB" dirty="0" smtClean="0"/>
              <a:t>country.</a:t>
            </a:r>
            <a:endParaRPr lang="en-IN" dirty="0"/>
          </a:p>
        </p:txBody>
      </p:sp>
      <p:sp>
        <p:nvSpPr>
          <p:cNvPr id="70" name="Oval 69">
            <a:extLst>
              <a:ext uri="{FF2B5EF4-FFF2-40B4-BE49-F238E27FC236}">
                <a16:creationId xmlns:a16="http://schemas.microsoft.com/office/drawing/2014/main" id="{BEE851B0-F0CF-4473-BC11-75E0E3D603F8}"/>
              </a:ext>
            </a:extLst>
          </p:cNvPr>
          <p:cNvSpPr/>
          <p:nvPr/>
        </p:nvSpPr>
        <p:spPr>
          <a:xfrm>
            <a:off x="492548" y="4010157"/>
            <a:ext cx="509811" cy="53789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5" name="Group 84">
            <a:extLst>
              <a:ext uri="{FF2B5EF4-FFF2-40B4-BE49-F238E27FC236}">
                <a16:creationId xmlns:a16="http://schemas.microsoft.com/office/drawing/2014/main" id="{F3DDFE54-C6BB-4E7A-9803-BB8E296A9D53}"/>
              </a:ext>
            </a:extLst>
          </p:cNvPr>
          <p:cNvGrpSpPr/>
          <p:nvPr/>
        </p:nvGrpSpPr>
        <p:grpSpPr>
          <a:xfrm>
            <a:off x="632015" y="4131493"/>
            <a:ext cx="264782" cy="270745"/>
            <a:chOff x="7726363" y="3609976"/>
            <a:chExt cx="352425" cy="360362"/>
          </a:xfrm>
          <a:solidFill>
            <a:schemeClr val="bg1"/>
          </a:solidFill>
        </p:grpSpPr>
        <p:sp>
          <p:nvSpPr>
            <p:cNvPr id="86" name="Oval 100">
              <a:extLst>
                <a:ext uri="{FF2B5EF4-FFF2-40B4-BE49-F238E27FC236}">
                  <a16:creationId xmlns:a16="http://schemas.microsoft.com/office/drawing/2014/main" id="{561E6F79-F7ED-415A-A7D0-B86C10A0E79A}"/>
                </a:ext>
              </a:extLst>
            </p:cNvPr>
            <p:cNvSpPr>
              <a:spLocks noChangeArrowheads="1"/>
            </p:cNvSpPr>
            <p:nvPr/>
          </p:nvSpPr>
          <p:spPr bwMode="auto">
            <a:xfrm>
              <a:off x="7756525" y="3609976"/>
              <a:ext cx="120650" cy="1206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101">
              <a:extLst>
                <a:ext uri="{FF2B5EF4-FFF2-40B4-BE49-F238E27FC236}">
                  <a16:creationId xmlns:a16="http://schemas.microsoft.com/office/drawing/2014/main" id="{8885CD68-2DAD-4DB3-8859-9A241462AD44}"/>
                </a:ext>
              </a:extLst>
            </p:cNvPr>
            <p:cNvSpPr>
              <a:spLocks/>
            </p:cNvSpPr>
            <p:nvPr/>
          </p:nvSpPr>
          <p:spPr bwMode="auto">
            <a:xfrm>
              <a:off x="7726363" y="3744913"/>
              <a:ext cx="180975" cy="225425"/>
            </a:xfrm>
            <a:custGeom>
              <a:avLst/>
              <a:gdLst>
                <a:gd name="T0" fmla="*/ 28 w 48"/>
                <a:gd name="T1" fmla="*/ 0 h 60"/>
                <a:gd name="T2" fmla="*/ 30 w 48"/>
                <a:gd name="T3" fmla="*/ 27 h 60"/>
                <a:gd name="T4" fmla="*/ 24 w 48"/>
                <a:gd name="T5" fmla="*/ 33 h 60"/>
                <a:gd name="T6" fmla="*/ 18 w 48"/>
                <a:gd name="T7" fmla="*/ 27 h 60"/>
                <a:gd name="T8" fmla="*/ 20 w 48"/>
                <a:gd name="T9" fmla="*/ 0 h 60"/>
                <a:gd name="T10" fmla="*/ 0 w 48"/>
                <a:gd name="T11" fmla="*/ 0 h 60"/>
                <a:gd name="T12" fmla="*/ 0 w 48"/>
                <a:gd name="T13" fmla="*/ 2 h 60"/>
                <a:gd name="T14" fmla="*/ 14 w 48"/>
                <a:gd name="T15" fmla="*/ 33 h 60"/>
                <a:gd name="T16" fmla="*/ 14 w 48"/>
                <a:gd name="T17" fmla="*/ 60 h 60"/>
                <a:gd name="T18" fmla="*/ 34 w 48"/>
                <a:gd name="T19" fmla="*/ 60 h 60"/>
                <a:gd name="T20" fmla="*/ 34 w 48"/>
                <a:gd name="T21" fmla="*/ 33 h 60"/>
                <a:gd name="T22" fmla="*/ 48 w 48"/>
                <a:gd name="T23" fmla="*/ 2 h 60"/>
                <a:gd name="T24" fmla="*/ 48 w 48"/>
                <a:gd name="T25" fmla="*/ 0 h 60"/>
                <a:gd name="T26" fmla="*/ 28 w 48"/>
                <a:gd name="T2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0">
                  <a:moveTo>
                    <a:pt x="28" y="0"/>
                  </a:moveTo>
                  <a:cubicBezTo>
                    <a:pt x="30" y="27"/>
                    <a:pt x="30" y="27"/>
                    <a:pt x="30" y="27"/>
                  </a:cubicBezTo>
                  <a:cubicBezTo>
                    <a:pt x="24" y="33"/>
                    <a:pt x="24" y="33"/>
                    <a:pt x="24" y="33"/>
                  </a:cubicBezTo>
                  <a:cubicBezTo>
                    <a:pt x="18" y="27"/>
                    <a:pt x="18" y="27"/>
                    <a:pt x="18" y="27"/>
                  </a:cubicBezTo>
                  <a:cubicBezTo>
                    <a:pt x="20" y="0"/>
                    <a:pt x="20" y="0"/>
                    <a:pt x="20" y="0"/>
                  </a:cubicBezTo>
                  <a:cubicBezTo>
                    <a:pt x="0" y="0"/>
                    <a:pt x="0" y="0"/>
                    <a:pt x="0" y="0"/>
                  </a:cubicBezTo>
                  <a:cubicBezTo>
                    <a:pt x="0" y="2"/>
                    <a:pt x="0" y="2"/>
                    <a:pt x="0" y="2"/>
                  </a:cubicBezTo>
                  <a:cubicBezTo>
                    <a:pt x="0" y="16"/>
                    <a:pt x="5" y="27"/>
                    <a:pt x="14" y="33"/>
                  </a:cubicBezTo>
                  <a:cubicBezTo>
                    <a:pt x="14" y="60"/>
                    <a:pt x="14" y="60"/>
                    <a:pt x="14" y="60"/>
                  </a:cubicBezTo>
                  <a:cubicBezTo>
                    <a:pt x="34" y="60"/>
                    <a:pt x="34" y="60"/>
                    <a:pt x="34" y="60"/>
                  </a:cubicBezTo>
                  <a:cubicBezTo>
                    <a:pt x="34" y="33"/>
                    <a:pt x="34" y="33"/>
                    <a:pt x="34" y="33"/>
                  </a:cubicBezTo>
                  <a:cubicBezTo>
                    <a:pt x="43" y="27"/>
                    <a:pt x="48" y="16"/>
                    <a:pt x="48" y="2"/>
                  </a:cubicBezTo>
                  <a:cubicBezTo>
                    <a:pt x="48" y="0"/>
                    <a:pt x="48" y="0"/>
                    <a:pt x="48" y="0"/>
                  </a:cubicBezTo>
                  <a:lnTo>
                    <a:pt x="2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02">
              <a:extLst>
                <a:ext uri="{FF2B5EF4-FFF2-40B4-BE49-F238E27FC236}">
                  <a16:creationId xmlns:a16="http://schemas.microsoft.com/office/drawing/2014/main" id="{28D9336E-0E44-4006-B113-D8BA1716B751}"/>
                </a:ext>
              </a:extLst>
            </p:cNvPr>
            <p:cNvSpPr>
              <a:spLocks noEditPoints="1"/>
            </p:cNvSpPr>
            <p:nvPr/>
          </p:nvSpPr>
          <p:spPr bwMode="auto">
            <a:xfrm>
              <a:off x="7861300" y="3624263"/>
              <a:ext cx="217488" cy="225425"/>
            </a:xfrm>
            <a:custGeom>
              <a:avLst/>
              <a:gdLst>
                <a:gd name="T0" fmla="*/ 4 w 58"/>
                <a:gd name="T1" fmla="*/ 0 h 60"/>
                <a:gd name="T2" fmla="*/ 8 w 58"/>
                <a:gd name="T3" fmla="*/ 12 h 60"/>
                <a:gd name="T4" fmla="*/ 0 w 58"/>
                <a:gd name="T5" fmla="*/ 28 h 60"/>
                <a:gd name="T6" fmla="*/ 16 w 58"/>
                <a:gd name="T7" fmla="*/ 28 h 60"/>
                <a:gd name="T8" fmla="*/ 16 w 58"/>
                <a:gd name="T9" fmla="*/ 34 h 60"/>
                <a:gd name="T10" fmla="*/ 9 w 58"/>
                <a:gd name="T11" fmla="*/ 60 h 60"/>
                <a:gd name="T12" fmla="*/ 58 w 58"/>
                <a:gd name="T13" fmla="*/ 60 h 60"/>
                <a:gd name="T14" fmla="*/ 58 w 58"/>
                <a:gd name="T15" fmla="*/ 0 h 60"/>
                <a:gd name="T16" fmla="*/ 4 w 58"/>
                <a:gd name="T17" fmla="*/ 0 h 60"/>
                <a:gd name="T18" fmla="*/ 51 w 58"/>
                <a:gd name="T19" fmla="*/ 13 h 60"/>
                <a:gd name="T20" fmla="*/ 45 w 58"/>
                <a:gd name="T21" fmla="*/ 31 h 60"/>
                <a:gd name="T22" fmla="*/ 44 w 58"/>
                <a:gd name="T23" fmla="*/ 32 h 60"/>
                <a:gd name="T24" fmla="*/ 43 w 58"/>
                <a:gd name="T25" fmla="*/ 32 h 60"/>
                <a:gd name="T26" fmla="*/ 32 w 58"/>
                <a:gd name="T27" fmla="*/ 26 h 60"/>
                <a:gd name="T28" fmla="*/ 26 w 58"/>
                <a:gd name="T29" fmla="*/ 44 h 60"/>
                <a:gd name="T30" fmla="*/ 24 w 58"/>
                <a:gd name="T31" fmla="*/ 46 h 60"/>
                <a:gd name="T32" fmla="*/ 23 w 58"/>
                <a:gd name="T33" fmla="*/ 46 h 60"/>
                <a:gd name="T34" fmla="*/ 22 w 58"/>
                <a:gd name="T35" fmla="*/ 43 h 60"/>
                <a:gd name="T36" fmla="*/ 29 w 58"/>
                <a:gd name="T37" fmla="*/ 23 h 60"/>
                <a:gd name="T38" fmla="*/ 31 w 58"/>
                <a:gd name="T39" fmla="*/ 22 h 60"/>
                <a:gd name="T40" fmla="*/ 32 w 58"/>
                <a:gd name="T41" fmla="*/ 22 h 60"/>
                <a:gd name="T42" fmla="*/ 42 w 58"/>
                <a:gd name="T43" fmla="*/ 27 h 60"/>
                <a:gd name="T44" fmla="*/ 48 w 58"/>
                <a:gd name="T45" fmla="*/ 11 h 60"/>
                <a:gd name="T46" fmla="*/ 50 w 58"/>
                <a:gd name="T47" fmla="*/ 10 h 60"/>
                <a:gd name="T48" fmla="*/ 51 w 58"/>
                <a:gd name="T49" fmla="*/ 1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60">
                  <a:moveTo>
                    <a:pt x="4" y="0"/>
                  </a:moveTo>
                  <a:cubicBezTo>
                    <a:pt x="7" y="3"/>
                    <a:pt x="8" y="7"/>
                    <a:pt x="8" y="12"/>
                  </a:cubicBezTo>
                  <a:cubicBezTo>
                    <a:pt x="8" y="19"/>
                    <a:pt x="5" y="24"/>
                    <a:pt x="0" y="28"/>
                  </a:cubicBezTo>
                  <a:cubicBezTo>
                    <a:pt x="16" y="28"/>
                    <a:pt x="16" y="28"/>
                    <a:pt x="16" y="28"/>
                  </a:cubicBezTo>
                  <a:cubicBezTo>
                    <a:pt x="16" y="34"/>
                    <a:pt x="16" y="34"/>
                    <a:pt x="16" y="34"/>
                  </a:cubicBezTo>
                  <a:cubicBezTo>
                    <a:pt x="16" y="44"/>
                    <a:pt x="14" y="53"/>
                    <a:pt x="9" y="60"/>
                  </a:cubicBezTo>
                  <a:cubicBezTo>
                    <a:pt x="58" y="60"/>
                    <a:pt x="58" y="60"/>
                    <a:pt x="58" y="60"/>
                  </a:cubicBezTo>
                  <a:cubicBezTo>
                    <a:pt x="58" y="0"/>
                    <a:pt x="58" y="0"/>
                    <a:pt x="58" y="0"/>
                  </a:cubicBezTo>
                  <a:lnTo>
                    <a:pt x="4" y="0"/>
                  </a:lnTo>
                  <a:close/>
                  <a:moveTo>
                    <a:pt x="51" y="13"/>
                  </a:moveTo>
                  <a:cubicBezTo>
                    <a:pt x="45" y="31"/>
                    <a:pt x="45" y="31"/>
                    <a:pt x="45" y="31"/>
                  </a:cubicBezTo>
                  <a:cubicBezTo>
                    <a:pt x="45" y="31"/>
                    <a:pt x="45" y="32"/>
                    <a:pt x="44" y="32"/>
                  </a:cubicBezTo>
                  <a:cubicBezTo>
                    <a:pt x="44" y="32"/>
                    <a:pt x="43" y="32"/>
                    <a:pt x="43" y="32"/>
                  </a:cubicBezTo>
                  <a:cubicBezTo>
                    <a:pt x="32" y="26"/>
                    <a:pt x="32" y="26"/>
                    <a:pt x="32" y="26"/>
                  </a:cubicBezTo>
                  <a:cubicBezTo>
                    <a:pt x="26" y="44"/>
                    <a:pt x="26" y="44"/>
                    <a:pt x="26" y="44"/>
                  </a:cubicBezTo>
                  <a:cubicBezTo>
                    <a:pt x="25" y="45"/>
                    <a:pt x="25" y="46"/>
                    <a:pt x="24" y="46"/>
                  </a:cubicBezTo>
                  <a:cubicBezTo>
                    <a:pt x="24" y="46"/>
                    <a:pt x="23" y="46"/>
                    <a:pt x="23" y="46"/>
                  </a:cubicBezTo>
                  <a:cubicBezTo>
                    <a:pt x="22" y="45"/>
                    <a:pt x="21" y="44"/>
                    <a:pt x="22" y="43"/>
                  </a:cubicBezTo>
                  <a:cubicBezTo>
                    <a:pt x="29" y="23"/>
                    <a:pt x="29" y="23"/>
                    <a:pt x="29" y="23"/>
                  </a:cubicBezTo>
                  <a:cubicBezTo>
                    <a:pt x="30" y="22"/>
                    <a:pt x="30" y="22"/>
                    <a:pt x="31" y="22"/>
                  </a:cubicBezTo>
                  <a:cubicBezTo>
                    <a:pt x="31" y="22"/>
                    <a:pt x="32" y="22"/>
                    <a:pt x="32" y="22"/>
                  </a:cubicBezTo>
                  <a:cubicBezTo>
                    <a:pt x="42" y="27"/>
                    <a:pt x="42" y="27"/>
                    <a:pt x="42" y="27"/>
                  </a:cubicBezTo>
                  <a:cubicBezTo>
                    <a:pt x="48" y="11"/>
                    <a:pt x="48" y="11"/>
                    <a:pt x="48" y="11"/>
                  </a:cubicBezTo>
                  <a:cubicBezTo>
                    <a:pt x="48" y="10"/>
                    <a:pt x="49" y="10"/>
                    <a:pt x="50" y="10"/>
                  </a:cubicBezTo>
                  <a:cubicBezTo>
                    <a:pt x="51" y="10"/>
                    <a:pt x="52" y="12"/>
                    <a:pt x="51"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3" name="Oval 92">
            <a:extLst>
              <a:ext uri="{FF2B5EF4-FFF2-40B4-BE49-F238E27FC236}">
                <a16:creationId xmlns:a16="http://schemas.microsoft.com/office/drawing/2014/main" id="{ACD3CA95-F035-40FE-9D85-1649895DCB28}"/>
              </a:ext>
            </a:extLst>
          </p:cNvPr>
          <p:cNvSpPr/>
          <p:nvPr/>
        </p:nvSpPr>
        <p:spPr>
          <a:xfrm>
            <a:off x="457210" y="2425086"/>
            <a:ext cx="556633" cy="603453"/>
          </a:xfrm>
          <a:prstGeom prst="ellipse">
            <a:avLst/>
          </a:prstGeom>
          <a:solidFill>
            <a:srgbClr val="FFC000"/>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4" name="Group 93">
            <a:extLst>
              <a:ext uri="{FF2B5EF4-FFF2-40B4-BE49-F238E27FC236}">
                <a16:creationId xmlns:a16="http://schemas.microsoft.com/office/drawing/2014/main" id="{D4F31BB4-86B1-45B2-844F-CDE1C11C7DA6}"/>
              </a:ext>
            </a:extLst>
          </p:cNvPr>
          <p:cNvGrpSpPr/>
          <p:nvPr/>
        </p:nvGrpSpPr>
        <p:grpSpPr>
          <a:xfrm>
            <a:off x="588823" y="2554466"/>
            <a:ext cx="270746" cy="270746"/>
            <a:chOff x="2670175" y="723900"/>
            <a:chExt cx="360363" cy="360363"/>
          </a:xfrm>
          <a:solidFill>
            <a:schemeClr val="bg1"/>
          </a:solidFill>
        </p:grpSpPr>
        <p:sp>
          <p:nvSpPr>
            <p:cNvPr id="95" name="Oval 275">
              <a:extLst>
                <a:ext uri="{FF2B5EF4-FFF2-40B4-BE49-F238E27FC236}">
                  <a16:creationId xmlns:a16="http://schemas.microsoft.com/office/drawing/2014/main" id="{AAF5E5AE-F9EA-4E35-86B6-1F9BC9DCE61F}"/>
                </a:ext>
              </a:extLst>
            </p:cNvPr>
            <p:cNvSpPr>
              <a:spLocks noChangeArrowheads="1"/>
            </p:cNvSpPr>
            <p:nvPr/>
          </p:nvSpPr>
          <p:spPr bwMode="auto">
            <a:xfrm>
              <a:off x="2895600" y="723900"/>
              <a:ext cx="90488" cy="90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276">
              <a:extLst>
                <a:ext uri="{FF2B5EF4-FFF2-40B4-BE49-F238E27FC236}">
                  <a16:creationId xmlns:a16="http://schemas.microsoft.com/office/drawing/2014/main" id="{65898EE9-6048-4CAD-AA14-1B20745C683F}"/>
                </a:ext>
              </a:extLst>
            </p:cNvPr>
            <p:cNvSpPr>
              <a:spLocks/>
            </p:cNvSpPr>
            <p:nvPr/>
          </p:nvSpPr>
          <p:spPr bwMode="auto">
            <a:xfrm>
              <a:off x="2692400" y="723900"/>
              <a:ext cx="147638" cy="90488"/>
            </a:xfrm>
            <a:custGeom>
              <a:avLst/>
              <a:gdLst>
                <a:gd name="T0" fmla="*/ 24 w 39"/>
                <a:gd name="T1" fmla="*/ 24 h 24"/>
                <a:gd name="T2" fmla="*/ 39 w 39"/>
                <a:gd name="T3" fmla="*/ 1 h 24"/>
                <a:gd name="T4" fmla="*/ 39 w 39"/>
                <a:gd name="T5" fmla="*/ 0 h 24"/>
                <a:gd name="T6" fmla="*/ 0 w 39"/>
                <a:gd name="T7" fmla="*/ 24 h 24"/>
                <a:gd name="T8" fmla="*/ 24 w 39"/>
                <a:gd name="T9" fmla="*/ 24 h 24"/>
              </a:gdLst>
              <a:ahLst/>
              <a:cxnLst>
                <a:cxn ang="0">
                  <a:pos x="T0" y="T1"/>
                </a:cxn>
                <a:cxn ang="0">
                  <a:pos x="T2" y="T3"/>
                </a:cxn>
                <a:cxn ang="0">
                  <a:pos x="T4" y="T5"/>
                </a:cxn>
                <a:cxn ang="0">
                  <a:pos x="T6" y="T7"/>
                </a:cxn>
                <a:cxn ang="0">
                  <a:pos x="T8" y="T9"/>
                </a:cxn>
              </a:cxnLst>
              <a:rect l="0" t="0" r="r" b="b"/>
              <a:pathLst>
                <a:path w="39" h="24">
                  <a:moveTo>
                    <a:pt x="24" y="24"/>
                  </a:moveTo>
                  <a:cubicBezTo>
                    <a:pt x="27" y="16"/>
                    <a:pt x="32" y="8"/>
                    <a:pt x="39" y="1"/>
                  </a:cubicBezTo>
                  <a:cubicBezTo>
                    <a:pt x="39" y="0"/>
                    <a:pt x="39" y="0"/>
                    <a:pt x="39" y="0"/>
                  </a:cubicBezTo>
                  <a:cubicBezTo>
                    <a:pt x="22" y="1"/>
                    <a:pt x="8" y="10"/>
                    <a:pt x="0" y="24"/>
                  </a:cubicBezTo>
                  <a:lnTo>
                    <a:pt x="24"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277">
              <a:extLst>
                <a:ext uri="{FF2B5EF4-FFF2-40B4-BE49-F238E27FC236}">
                  <a16:creationId xmlns:a16="http://schemas.microsoft.com/office/drawing/2014/main" id="{86BE1084-009C-4C37-A0B9-27DBCB071CC9}"/>
                </a:ext>
              </a:extLst>
            </p:cNvPr>
            <p:cNvSpPr>
              <a:spLocks/>
            </p:cNvSpPr>
            <p:nvPr/>
          </p:nvSpPr>
          <p:spPr bwMode="auto">
            <a:xfrm>
              <a:off x="2670175" y="904875"/>
              <a:ext cx="112713" cy="74613"/>
            </a:xfrm>
            <a:custGeom>
              <a:avLst/>
              <a:gdLst>
                <a:gd name="T0" fmla="*/ 26 w 30"/>
                <a:gd name="T1" fmla="*/ 0 h 20"/>
                <a:gd name="T2" fmla="*/ 0 w 30"/>
                <a:gd name="T3" fmla="*/ 0 h 20"/>
                <a:gd name="T4" fmla="*/ 5 w 30"/>
                <a:gd name="T5" fmla="*/ 20 h 20"/>
                <a:gd name="T6" fmla="*/ 30 w 30"/>
                <a:gd name="T7" fmla="*/ 20 h 20"/>
                <a:gd name="T8" fmla="*/ 26 w 30"/>
                <a:gd name="T9" fmla="*/ 0 h 20"/>
              </a:gdLst>
              <a:ahLst/>
              <a:cxnLst>
                <a:cxn ang="0">
                  <a:pos x="T0" y="T1"/>
                </a:cxn>
                <a:cxn ang="0">
                  <a:pos x="T2" y="T3"/>
                </a:cxn>
                <a:cxn ang="0">
                  <a:pos x="T4" y="T5"/>
                </a:cxn>
                <a:cxn ang="0">
                  <a:pos x="T6" y="T7"/>
                </a:cxn>
                <a:cxn ang="0">
                  <a:pos x="T8" y="T9"/>
                </a:cxn>
              </a:cxnLst>
              <a:rect l="0" t="0" r="r" b="b"/>
              <a:pathLst>
                <a:path w="30" h="20">
                  <a:moveTo>
                    <a:pt x="26" y="0"/>
                  </a:moveTo>
                  <a:cubicBezTo>
                    <a:pt x="0" y="0"/>
                    <a:pt x="0" y="0"/>
                    <a:pt x="0" y="0"/>
                  </a:cubicBezTo>
                  <a:cubicBezTo>
                    <a:pt x="0" y="7"/>
                    <a:pt x="2" y="14"/>
                    <a:pt x="5" y="20"/>
                  </a:cubicBezTo>
                  <a:cubicBezTo>
                    <a:pt x="30" y="20"/>
                    <a:pt x="30" y="20"/>
                    <a:pt x="30" y="20"/>
                  </a:cubicBezTo>
                  <a:cubicBezTo>
                    <a:pt x="28" y="13"/>
                    <a:pt x="26" y="7"/>
                    <a:pt x="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278">
              <a:extLst>
                <a:ext uri="{FF2B5EF4-FFF2-40B4-BE49-F238E27FC236}">
                  <a16:creationId xmlns:a16="http://schemas.microsoft.com/office/drawing/2014/main" id="{EE2F4DF0-E866-4430-9DA1-F670FF59F291}"/>
                </a:ext>
              </a:extLst>
            </p:cNvPr>
            <p:cNvSpPr>
              <a:spLocks/>
            </p:cNvSpPr>
            <p:nvPr/>
          </p:nvSpPr>
          <p:spPr bwMode="auto">
            <a:xfrm>
              <a:off x="2782888" y="723900"/>
              <a:ext cx="82550" cy="360363"/>
            </a:xfrm>
            <a:custGeom>
              <a:avLst/>
              <a:gdLst>
                <a:gd name="T0" fmla="*/ 21 w 22"/>
                <a:gd name="T1" fmla="*/ 0 h 96"/>
                <a:gd name="T2" fmla="*/ 17 w 22"/>
                <a:gd name="T3" fmla="*/ 3 h 96"/>
                <a:gd name="T4" fmla="*/ 4 w 22"/>
                <a:gd name="T5" fmla="*/ 24 h 96"/>
                <a:gd name="T6" fmla="*/ 22 w 22"/>
                <a:gd name="T7" fmla="*/ 24 h 96"/>
                <a:gd name="T8" fmla="*/ 22 w 22"/>
                <a:gd name="T9" fmla="*/ 28 h 96"/>
                <a:gd name="T10" fmla="*/ 3 w 22"/>
                <a:gd name="T11" fmla="*/ 28 h 96"/>
                <a:gd name="T12" fmla="*/ 0 w 22"/>
                <a:gd name="T13" fmla="*/ 44 h 96"/>
                <a:gd name="T14" fmla="*/ 22 w 22"/>
                <a:gd name="T15" fmla="*/ 44 h 96"/>
                <a:gd name="T16" fmla="*/ 22 w 22"/>
                <a:gd name="T17" fmla="*/ 48 h 96"/>
                <a:gd name="T18" fmla="*/ 0 w 22"/>
                <a:gd name="T19" fmla="*/ 48 h 96"/>
                <a:gd name="T20" fmla="*/ 4 w 22"/>
                <a:gd name="T21" fmla="*/ 68 h 96"/>
                <a:gd name="T22" fmla="*/ 22 w 22"/>
                <a:gd name="T23" fmla="*/ 68 h 96"/>
                <a:gd name="T24" fmla="*/ 22 w 22"/>
                <a:gd name="T25" fmla="*/ 72 h 96"/>
                <a:gd name="T26" fmla="*/ 6 w 22"/>
                <a:gd name="T27" fmla="*/ 72 h 96"/>
                <a:gd name="T28" fmla="*/ 18 w 22"/>
                <a:gd name="T29" fmla="*/ 93 h 96"/>
                <a:gd name="T30" fmla="*/ 21 w 22"/>
                <a:gd name="T31" fmla="*/ 96 h 96"/>
                <a:gd name="T32" fmla="*/ 22 w 22"/>
                <a:gd name="T33" fmla="*/ 96 h 96"/>
                <a:gd name="T34" fmla="*/ 22 w 22"/>
                <a:gd name="T35" fmla="*/ 0 h 96"/>
                <a:gd name="T36" fmla="*/ 21 w 22"/>
                <a:gd name="T3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 h="96">
                  <a:moveTo>
                    <a:pt x="21" y="0"/>
                  </a:moveTo>
                  <a:cubicBezTo>
                    <a:pt x="17" y="3"/>
                    <a:pt x="17" y="3"/>
                    <a:pt x="17" y="3"/>
                  </a:cubicBezTo>
                  <a:cubicBezTo>
                    <a:pt x="12" y="10"/>
                    <a:pt x="7" y="17"/>
                    <a:pt x="4" y="24"/>
                  </a:cubicBezTo>
                  <a:cubicBezTo>
                    <a:pt x="22" y="24"/>
                    <a:pt x="22" y="24"/>
                    <a:pt x="22" y="24"/>
                  </a:cubicBezTo>
                  <a:cubicBezTo>
                    <a:pt x="22" y="28"/>
                    <a:pt x="22" y="28"/>
                    <a:pt x="22" y="28"/>
                  </a:cubicBezTo>
                  <a:cubicBezTo>
                    <a:pt x="3" y="28"/>
                    <a:pt x="3" y="28"/>
                    <a:pt x="3" y="28"/>
                  </a:cubicBezTo>
                  <a:cubicBezTo>
                    <a:pt x="1" y="33"/>
                    <a:pt x="0" y="39"/>
                    <a:pt x="0" y="44"/>
                  </a:cubicBezTo>
                  <a:cubicBezTo>
                    <a:pt x="22" y="44"/>
                    <a:pt x="22" y="44"/>
                    <a:pt x="22" y="44"/>
                  </a:cubicBezTo>
                  <a:cubicBezTo>
                    <a:pt x="22" y="48"/>
                    <a:pt x="22" y="48"/>
                    <a:pt x="22" y="48"/>
                  </a:cubicBezTo>
                  <a:cubicBezTo>
                    <a:pt x="0" y="48"/>
                    <a:pt x="0" y="48"/>
                    <a:pt x="0" y="48"/>
                  </a:cubicBezTo>
                  <a:cubicBezTo>
                    <a:pt x="0" y="55"/>
                    <a:pt x="2" y="61"/>
                    <a:pt x="4" y="68"/>
                  </a:cubicBezTo>
                  <a:cubicBezTo>
                    <a:pt x="22" y="68"/>
                    <a:pt x="22" y="68"/>
                    <a:pt x="22" y="68"/>
                  </a:cubicBezTo>
                  <a:cubicBezTo>
                    <a:pt x="22" y="72"/>
                    <a:pt x="22" y="72"/>
                    <a:pt x="22" y="72"/>
                  </a:cubicBezTo>
                  <a:cubicBezTo>
                    <a:pt x="6" y="72"/>
                    <a:pt x="6" y="72"/>
                    <a:pt x="6" y="72"/>
                  </a:cubicBezTo>
                  <a:cubicBezTo>
                    <a:pt x="8" y="79"/>
                    <a:pt x="12" y="86"/>
                    <a:pt x="18" y="93"/>
                  </a:cubicBezTo>
                  <a:cubicBezTo>
                    <a:pt x="21" y="96"/>
                    <a:pt x="21" y="96"/>
                    <a:pt x="21" y="96"/>
                  </a:cubicBezTo>
                  <a:cubicBezTo>
                    <a:pt x="22" y="96"/>
                    <a:pt x="22" y="96"/>
                    <a:pt x="22" y="96"/>
                  </a:cubicBezTo>
                  <a:cubicBezTo>
                    <a:pt x="22" y="0"/>
                    <a:pt x="22" y="0"/>
                    <a:pt x="22" y="0"/>
                  </a:cubicBez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279">
              <a:extLst>
                <a:ext uri="{FF2B5EF4-FFF2-40B4-BE49-F238E27FC236}">
                  <a16:creationId xmlns:a16="http://schemas.microsoft.com/office/drawing/2014/main" id="{4D6845DD-F150-4BB2-81CF-F3FB90D70410}"/>
                </a:ext>
              </a:extLst>
            </p:cNvPr>
            <p:cNvSpPr>
              <a:spLocks/>
            </p:cNvSpPr>
            <p:nvPr/>
          </p:nvSpPr>
          <p:spPr bwMode="auto">
            <a:xfrm>
              <a:off x="2697163" y="993775"/>
              <a:ext cx="142875" cy="90488"/>
            </a:xfrm>
            <a:custGeom>
              <a:avLst/>
              <a:gdLst>
                <a:gd name="T0" fmla="*/ 38 w 38"/>
                <a:gd name="T1" fmla="*/ 23 h 24"/>
                <a:gd name="T2" fmla="*/ 24 w 38"/>
                <a:gd name="T3" fmla="*/ 0 h 24"/>
                <a:gd name="T4" fmla="*/ 0 w 38"/>
                <a:gd name="T5" fmla="*/ 0 h 24"/>
                <a:gd name="T6" fmla="*/ 38 w 38"/>
                <a:gd name="T7" fmla="*/ 24 h 24"/>
                <a:gd name="T8" fmla="*/ 38 w 38"/>
                <a:gd name="T9" fmla="*/ 23 h 24"/>
              </a:gdLst>
              <a:ahLst/>
              <a:cxnLst>
                <a:cxn ang="0">
                  <a:pos x="T0" y="T1"/>
                </a:cxn>
                <a:cxn ang="0">
                  <a:pos x="T2" y="T3"/>
                </a:cxn>
                <a:cxn ang="0">
                  <a:pos x="T4" y="T5"/>
                </a:cxn>
                <a:cxn ang="0">
                  <a:pos x="T6" y="T7"/>
                </a:cxn>
                <a:cxn ang="0">
                  <a:pos x="T8" y="T9"/>
                </a:cxn>
              </a:cxnLst>
              <a:rect l="0" t="0" r="r" b="b"/>
              <a:pathLst>
                <a:path w="38" h="24">
                  <a:moveTo>
                    <a:pt x="38" y="23"/>
                  </a:moveTo>
                  <a:cubicBezTo>
                    <a:pt x="32" y="16"/>
                    <a:pt x="27" y="8"/>
                    <a:pt x="24" y="0"/>
                  </a:cubicBezTo>
                  <a:cubicBezTo>
                    <a:pt x="0" y="0"/>
                    <a:pt x="0" y="0"/>
                    <a:pt x="0" y="0"/>
                  </a:cubicBezTo>
                  <a:cubicBezTo>
                    <a:pt x="8" y="14"/>
                    <a:pt x="22" y="23"/>
                    <a:pt x="38" y="24"/>
                  </a:cubicBezTo>
                  <a:lnTo>
                    <a:pt x="38" y="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80">
              <a:extLst>
                <a:ext uri="{FF2B5EF4-FFF2-40B4-BE49-F238E27FC236}">
                  <a16:creationId xmlns:a16="http://schemas.microsoft.com/office/drawing/2014/main" id="{4445C87E-AF20-45AA-B8EB-62D5B6A72698}"/>
                </a:ext>
              </a:extLst>
            </p:cNvPr>
            <p:cNvSpPr>
              <a:spLocks/>
            </p:cNvSpPr>
            <p:nvPr/>
          </p:nvSpPr>
          <p:spPr bwMode="auto">
            <a:xfrm>
              <a:off x="2670175" y="828675"/>
              <a:ext cx="109538" cy="60325"/>
            </a:xfrm>
            <a:custGeom>
              <a:avLst/>
              <a:gdLst>
                <a:gd name="T0" fmla="*/ 4 w 29"/>
                <a:gd name="T1" fmla="*/ 0 h 16"/>
                <a:gd name="T2" fmla="*/ 0 w 29"/>
                <a:gd name="T3" fmla="*/ 16 h 16"/>
                <a:gd name="T4" fmla="*/ 26 w 29"/>
                <a:gd name="T5" fmla="*/ 16 h 16"/>
                <a:gd name="T6" fmla="*/ 29 w 29"/>
                <a:gd name="T7" fmla="*/ 0 h 16"/>
                <a:gd name="T8" fmla="*/ 4 w 29"/>
                <a:gd name="T9" fmla="*/ 0 h 16"/>
              </a:gdLst>
              <a:ahLst/>
              <a:cxnLst>
                <a:cxn ang="0">
                  <a:pos x="T0" y="T1"/>
                </a:cxn>
                <a:cxn ang="0">
                  <a:pos x="T2" y="T3"/>
                </a:cxn>
                <a:cxn ang="0">
                  <a:pos x="T4" y="T5"/>
                </a:cxn>
                <a:cxn ang="0">
                  <a:pos x="T6" y="T7"/>
                </a:cxn>
                <a:cxn ang="0">
                  <a:pos x="T8" y="T9"/>
                </a:cxn>
              </a:cxnLst>
              <a:rect l="0" t="0" r="r" b="b"/>
              <a:pathLst>
                <a:path w="29" h="16">
                  <a:moveTo>
                    <a:pt x="4" y="0"/>
                  </a:moveTo>
                  <a:cubicBezTo>
                    <a:pt x="2" y="5"/>
                    <a:pt x="0" y="10"/>
                    <a:pt x="0" y="16"/>
                  </a:cubicBezTo>
                  <a:cubicBezTo>
                    <a:pt x="26" y="16"/>
                    <a:pt x="26" y="16"/>
                    <a:pt x="26" y="16"/>
                  </a:cubicBezTo>
                  <a:cubicBezTo>
                    <a:pt x="26" y="11"/>
                    <a:pt x="27" y="5"/>
                    <a:pt x="29" y="0"/>
                  </a:cubicBez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281">
              <a:extLst>
                <a:ext uri="{FF2B5EF4-FFF2-40B4-BE49-F238E27FC236}">
                  <a16:creationId xmlns:a16="http://schemas.microsoft.com/office/drawing/2014/main" id="{22610C07-8FE7-4FC3-82DE-BB4D5607456D}"/>
                </a:ext>
              </a:extLst>
            </p:cNvPr>
            <p:cNvSpPr>
              <a:spLocks/>
            </p:cNvSpPr>
            <p:nvPr/>
          </p:nvSpPr>
          <p:spPr bwMode="auto">
            <a:xfrm>
              <a:off x="2881313" y="822325"/>
              <a:ext cx="149225" cy="261938"/>
            </a:xfrm>
            <a:custGeom>
              <a:avLst/>
              <a:gdLst>
                <a:gd name="T0" fmla="*/ 39 w 40"/>
                <a:gd name="T1" fmla="*/ 4 h 70"/>
                <a:gd name="T2" fmla="*/ 25 w 40"/>
                <a:gd name="T3" fmla="*/ 0 h 70"/>
                <a:gd name="T4" fmla="*/ 22 w 40"/>
                <a:gd name="T5" fmla="*/ 1 h 70"/>
                <a:gd name="T6" fmla="*/ 16 w 40"/>
                <a:gd name="T7" fmla="*/ 14 h 70"/>
                <a:gd name="T8" fmla="*/ 10 w 40"/>
                <a:gd name="T9" fmla="*/ 1 h 70"/>
                <a:gd name="T10" fmla="*/ 7 w 40"/>
                <a:gd name="T11" fmla="*/ 0 h 70"/>
                <a:gd name="T12" fmla="*/ 0 w 40"/>
                <a:gd name="T13" fmla="*/ 2 h 70"/>
                <a:gd name="T14" fmla="*/ 0 w 40"/>
                <a:gd name="T15" fmla="*/ 38 h 70"/>
                <a:gd name="T16" fmla="*/ 0 w 40"/>
                <a:gd name="T17" fmla="*/ 38 h 70"/>
                <a:gd name="T18" fmla="*/ 4 w 40"/>
                <a:gd name="T19" fmla="*/ 68 h 70"/>
                <a:gd name="T20" fmla="*/ 6 w 40"/>
                <a:gd name="T21" fmla="*/ 70 h 70"/>
                <a:gd name="T22" fmla="*/ 26 w 40"/>
                <a:gd name="T23" fmla="*/ 70 h 70"/>
                <a:gd name="T24" fmla="*/ 28 w 40"/>
                <a:gd name="T25" fmla="*/ 68 h 70"/>
                <a:gd name="T26" fmla="*/ 32 w 40"/>
                <a:gd name="T27" fmla="*/ 38 h 70"/>
                <a:gd name="T28" fmla="*/ 38 w 40"/>
                <a:gd name="T29" fmla="*/ 38 h 70"/>
                <a:gd name="T30" fmla="*/ 40 w 40"/>
                <a:gd name="T31" fmla="*/ 36 h 70"/>
                <a:gd name="T32" fmla="*/ 40 w 40"/>
                <a:gd name="T33" fmla="*/ 6 h 70"/>
                <a:gd name="T34" fmla="*/ 39 w 40"/>
                <a:gd name="T35" fmla="*/ 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70">
                  <a:moveTo>
                    <a:pt x="39" y="4"/>
                  </a:moveTo>
                  <a:cubicBezTo>
                    <a:pt x="25" y="0"/>
                    <a:pt x="25" y="0"/>
                    <a:pt x="25" y="0"/>
                  </a:cubicBezTo>
                  <a:cubicBezTo>
                    <a:pt x="24" y="0"/>
                    <a:pt x="23" y="0"/>
                    <a:pt x="22" y="1"/>
                  </a:cubicBezTo>
                  <a:cubicBezTo>
                    <a:pt x="16" y="14"/>
                    <a:pt x="16" y="14"/>
                    <a:pt x="16" y="14"/>
                  </a:cubicBezTo>
                  <a:cubicBezTo>
                    <a:pt x="10" y="1"/>
                    <a:pt x="10" y="1"/>
                    <a:pt x="10" y="1"/>
                  </a:cubicBezTo>
                  <a:cubicBezTo>
                    <a:pt x="9" y="0"/>
                    <a:pt x="8" y="0"/>
                    <a:pt x="7" y="0"/>
                  </a:cubicBezTo>
                  <a:cubicBezTo>
                    <a:pt x="0" y="2"/>
                    <a:pt x="0" y="2"/>
                    <a:pt x="0" y="2"/>
                  </a:cubicBezTo>
                  <a:cubicBezTo>
                    <a:pt x="0" y="38"/>
                    <a:pt x="0" y="38"/>
                    <a:pt x="0" y="38"/>
                  </a:cubicBezTo>
                  <a:cubicBezTo>
                    <a:pt x="0" y="38"/>
                    <a:pt x="0" y="38"/>
                    <a:pt x="0" y="38"/>
                  </a:cubicBezTo>
                  <a:cubicBezTo>
                    <a:pt x="4" y="68"/>
                    <a:pt x="4" y="68"/>
                    <a:pt x="4" y="68"/>
                  </a:cubicBezTo>
                  <a:cubicBezTo>
                    <a:pt x="4" y="69"/>
                    <a:pt x="5" y="70"/>
                    <a:pt x="6" y="70"/>
                  </a:cubicBezTo>
                  <a:cubicBezTo>
                    <a:pt x="26" y="70"/>
                    <a:pt x="26" y="70"/>
                    <a:pt x="26" y="70"/>
                  </a:cubicBezTo>
                  <a:cubicBezTo>
                    <a:pt x="27" y="70"/>
                    <a:pt x="28" y="69"/>
                    <a:pt x="28" y="68"/>
                  </a:cubicBezTo>
                  <a:cubicBezTo>
                    <a:pt x="32" y="38"/>
                    <a:pt x="32" y="38"/>
                    <a:pt x="32" y="38"/>
                  </a:cubicBezTo>
                  <a:cubicBezTo>
                    <a:pt x="38" y="38"/>
                    <a:pt x="38" y="38"/>
                    <a:pt x="38" y="38"/>
                  </a:cubicBezTo>
                  <a:cubicBezTo>
                    <a:pt x="39" y="38"/>
                    <a:pt x="40" y="37"/>
                    <a:pt x="40" y="36"/>
                  </a:cubicBezTo>
                  <a:cubicBezTo>
                    <a:pt x="40" y="6"/>
                    <a:pt x="40" y="6"/>
                    <a:pt x="40" y="6"/>
                  </a:cubicBezTo>
                  <a:cubicBezTo>
                    <a:pt x="40" y="5"/>
                    <a:pt x="39" y="4"/>
                    <a:pt x="3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5"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p:cNvPicPr>
            <a:picLocks noChangeAspect="1"/>
          </p:cNvPicPr>
          <p:nvPr/>
        </p:nvPicPr>
        <p:blipFill>
          <a:blip r:embed="rId5"/>
          <a:stretch>
            <a:fillRect/>
          </a:stretch>
        </p:blipFill>
        <p:spPr>
          <a:xfrm>
            <a:off x="1355311" y="6295454"/>
            <a:ext cx="317019" cy="317019"/>
          </a:xfrm>
          <a:prstGeom prst="rect">
            <a:avLst/>
          </a:prstGeom>
        </p:spPr>
      </p:pic>
      <p:pic>
        <p:nvPicPr>
          <p:cNvPr id="47" name="Picture 46"/>
          <p:cNvPicPr>
            <a:picLocks noChangeAspect="1"/>
          </p:cNvPicPr>
          <p:nvPr/>
        </p:nvPicPr>
        <p:blipFill>
          <a:blip r:embed="rId5"/>
          <a:stretch>
            <a:fillRect/>
          </a:stretch>
        </p:blipFill>
        <p:spPr>
          <a:xfrm>
            <a:off x="3179757" y="6308395"/>
            <a:ext cx="317019" cy="317019"/>
          </a:xfrm>
          <a:prstGeom prst="rect">
            <a:avLst/>
          </a:prstGeom>
        </p:spPr>
      </p:pic>
      <p:pic>
        <p:nvPicPr>
          <p:cNvPr id="48" name="Picture 47"/>
          <p:cNvPicPr>
            <a:picLocks noChangeAspect="1"/>
          </p:cNvPicPr>
          <p:nvPr/>
        </p:nvPicPr>
        <p:blipFill>
          <a:blip r:embed="rId5"/>
          <a:stretch>
            <a:fillRect/>
          </a:stretch>
        </p:blipFill>
        <p:spPr>
          <a:xfrm>
            <a:off x="5289085" y="6282514"/>
            <a:ext cx="317019" cy="317019"/>
          </a:xfrm>
          <a:prstGeom prst="rect">
            <a:avLst/>
          </a:prstGeom>
        </p:spPr>
      </p:pic>
      <p:pic>
        <p:nvPicPr>
          <p:cNvPr id="49" name="Picture 48"/>
          <p:cNvPicPr>
            <a:picLocks noChangeAspect="1"/>
          </p:cNvPicPr>
          <p:nvPr/>
        </p:nvPicPr>
        <p:blipFill>
          <a:blip r:embed="rId5"/>
          <a:stretch>
            <a:fillRect/>
          </a:stretch>
        </p:blipFill>
        <p:spPr>
          <a:xfrm>
            <a:off x="7372572" y="6308356"/>
            <a:ext cx="317019" cy="317019"/>
          </a:xfrm>
          <a:prstGeom prst="rect">
            <a:avLst/>
          </a:prstGeom>
        </p:spPr>
      </p:pic>
      <p:pic>
        <p:nvPicPr>
          <p:cNvPr id="50" name="Picture 49"/>
          <p:cNvPicPr>
            <a:picLocks noChangeAspect="1"/>
          </p:cNvPicPr>
          <p:nvPr/>
        </p:nvPicPr>
        <p:blipFill>
          <a:blip r:embed="rId5"/>
          <a:stretch>
            <a:fillRect/>
          </a:stretch>
        </p:blipFill>
        <p:spPr>
          <a:xfrm>
            <a:off x="9222859" y="6308355"/>
            <a:ext cx="317019" cy="317019"/>
          </a:xfrm>
          <a:prstGeom prst="rect">
            <a:avLst/>
          </a:prstGeom>
        </p:spPr>
      </p:pic>
      <p:sp>
        <p:nvSpPr>
          <p:cNvPr id="2" name="TextBox 1"/>
          <p:cNvSpPr txBox="1"/>
          <p:nvPr/>
        </p:nvSpPr>
        <p:spPr>
          <a:xfrm>
            <a:off x="1351506" y="5807632"/>
            <a:ext cx="10088336" cy="646331"/>
          </a:xfrm>
          <a:prstGeom prst="rect">
            <a:avLst/>
          </a:prstGeom>
          <a:noFill/>
        </p:spPr>
        <p:txBody>
          <a:bodyPr wrap="square" rtlCol="0">
            <a:spAutoFit/>
          </a:bodyPr>
          <a:lstStyle/>
          <a:p>
            <a:r>
              <a:rPr lang="en-GB" dirty="0" smtClean="0"/>
              <a:t>Reference: </a:t>
            </a:r>
            <a:r>
              <a:rPr lang="en-GB" dirty="0" err="1"/>
              <a:t>kaggle</a:t>
            </a:r>
            <a:r>
              <a:rPr lang="en-GB" dirty="0"/>
              <a:t>. </a:t>
            </a:r>
            <a:r>
              <a:rPr lang="en-GB" dirty="0">
                <a:hlinkClick r:id="rId6"/>
              </a:rPr>
              <a:t>https://</a:t>
            </a:r>
            <a:r>
              <a:rPr lang="en-GB" dirty="0" smtClean="0">
                <a:hlinkClick r:id="rId6"/>
              </a:rPr>
              <a:t>www.kaggle.com/unsdsn/world-happiness</a:t>
            </a:r>
            <a:endParaRPr lang="en-GB" dirty="0" smtClean="0"/>
          </a:p>
          <a:p>
            <a:endParaRPr lang="en-GB" dirty="0"/>
          </a:p>
        </p:txBody>
      </p:sp>
      <p:pic>
        <p:nvPicPr>
          <p:cNvPr id="3" name="Motivation_Data">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820260" y="297807"/>
            <a:ext cx="609600" cy="609600"/>
          </a:xfrm>
          <a:prstGeom prst="rect">
            <a:avLst/>
          </a:prstGeom>
        </p:spPr>
      </p:pic>
    </p:spTree>
    <p:extLst>
      <p:ext uri="{BB962C8B-B14F-4D97-AF65-F5344CB8AC3E}">
        <p14:creationId xmlns:p14="http://schemas.microsoft.com/office/powerpoint/2010/main" val="28559330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189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9ECA860-8465-483D-9C92-6580F9EC0627}"/>
              </a:ext>
            </a:extLst>
          </p:cNvPr>
          <p:cNvGraphicFramePr>
            <a:graphicFrameLocks noChangeAspect="1"/>
          </p:cNvGraphicFramePr>
          <p:nvPr>
            <p:custDataLst>
              <p:tags r:id="rId2"/>
            </p:custDataLst>
            <p:extLst>
              <p:ext uri="{D42A27DB-BD31-4B8C-83A1-F6EECF244321}">
                <p14:modId xmlns:p14="http://schemas.microsoft.com/office/powerpoint/2010/main" val="407829878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401" name="think-cell Slide" r:id="rId7" imgW="383" imgH="384" progId="TCLayout.ActiveDocument.1">
                  <p:embed/>
                </p:oleObj>
              </mc:Choice>
              <mc:Fallback>
                <p:oleObj name="think-cell Slide" r:id="rId7" imgW="383"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08668DCF-2AD2-4EA5-9457-5AAB01C7941E}"/>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le 1">
            <a:extLst>
              <a:ext uri="{FF2B5EF4-FFF2-40B4-BE49-F238E27FC236}">
                <a16:creationId xmlns:a16="http://schemas.microsoft.com/office/drawing/2014/main" id="{FC718CC7-EFD8-4280-A7CF-6012548AC489}"/>
              </a:ext>
            </a:extLst>
          </p:cNvPr>
          <p:cNvSpPr>
            <a:spLocks noGrp="1"/>
          </p:cNvSpPr>
          <p:nvPr>
            <p:ph type="title"/>
          </p:nvPr>
        </p:nvSpPr>
        <p:spPr>
          <a:xfrm>
            <a:off x="705625" y="721739"/>
            <a:ext cx="4098197" cy="1448927"/>
          </a:xfrm>
        </p:spPr>
        <p:txBody>
          <a:bodyPr>
            <a:normAutofit fontScale="90000"/>
          </a:bodyPr>
          <a:lstStyle/>
          <a:p>
            <a:r>
              <a:rPr lang="en-US" dirty="0" smtClean="0">
                <a:solidFill>
                  <a:srgbClr val="083D65"/>
                </a:solidFill>
              </a:rPr>
              <a:t>Data Cleaning &amp; Manipulation </a:t>
            </a:r>
            <a:r>
              <a:rPr lang="en-US" dirty="0">
                <a:solidFill>
                  <a:srgbClr val="083D65"/>
                </a:solidFill>
              </a:rPr>
              <a:t/>
            </a:r>
            <a:br>
              <a:rPr lang="en-US" dirty="0">
                <a:solidFill>
                  <a:srgbClr val="083D65"/>
                </a:solidFill>
              </a:rPr>
            </a:br>
            <a:endParaRPr lang="en-US" dirty="0"/>
          </a:p>
        </p:txBody>
      </p:sp>
      <p:sp>
        <p:nvSpPr>
          <p:cNvPr id="4" name="Rectangle 3">
            <a:extLst>
              <a:ext uri="{FF2B5EF4-FFF2-40B4-BE49-F238E27FC236}">
                <a16:creationId xmlns:a16="http://schemas.microsoft.com/office/drawing/2014/main" id="{E263FA13-1548-4723-A83B-DAAED88375ED}"/>
              </a:ext>
            </a:extLst>
          </p:cNvPr>
          <p:cNvSpPr/>
          <p:nvPr/>
        </p:nvSpPr>
        <p:spPr>
          <a:xfrm>
            <a:off x="5014450" y="11723"/>
            <a:ext cx="7177550" cy="68580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Chart 8">
            <a:extLst>
              <a:ext uri="{FF2B5EF4-FFF2-40B4-BE49-F238E27FC236}">
                <a16:creationId xmlns:a16="http://schemas.microsoft.com/office/drawing/2014/main" id="{3B033547-41E2-46D9-8AD8-E3277B5DB3D8}"/>
              </a:ext>
            </a:extLst>
          </p:cNvPr>
          <p:cNvGraphicFramePr/>
          <p:nvPr>
            <p:extLst>
              <p:ext uri="{D42A27DB-BD31-4B8C-83A1-F6EECF244321}">
                <p14:modId xmlns:p14="http://schemas.microsoft.com/office/powerpoint/2010/main" val="3943471416"/>
              </p:ext>
            </p:extLst>
          </p:nvPr>
        </p:nvGraphicFramePr>
        <p:xfrm>
          <a:off x="445478" y="1859940"/>
          <a:ext cx="4229762" cy="3184009"/>
        </p:xfrm>
        <a:graphic>
          <a:graphicData uri="http://schemas.openxmlformats.org/drawingml/2006/chart">
            <c:chart xmlns:c="http://schemas.openxmlformats.org/drawingml/2006/chart" xmlns:r="http://schemas.openxmlformats.org/officeDocument/2006/relationships" r:id="rId9"/>
          </a:graphicData>
        </a:graphic>
      </p:graphicFrame>
      <p:grpSp>
        <p:nvGrpSpPr>
          <p:cNvPr id="11" name="Group 10">
            <a:extLst>
              <a:ext uri="{FF2B5EF4-FFF2-40B4-BE49-F238E27FC236}">
                <a16:creationId xmlns:a16="http://schemas.microsoft.com/office/drawing/2014/main" id="{F288FD33-98CA-4103-A7DA-52F922670A54}"/>
              </a:ext>
            </a:extLst>
          </p:cNvPr>
          <p:cNvGrpSpPr/>
          <p:nvPr/>
        </p:nvGrpSpPr>
        <p:grpSpPr>
          <a:xfrm>
            <a:off x="2232262" y="3251389"/>
            <a:ext cx="557358" cy="582925"/>
            <a:chOff x="2676526" y="5394324"/>
            <a:chExt cx="346075" cy="361950"/>
          </a:xfrm>
          <a:solidFill>
            <a:srgbClr val="FFC000"/>
          </a:solidFill>
        </p:grpSpPr>
        <p:sp>
          <p:nvSpPr>
            <p:cNvPr id="12" name="Freeform 118">
              <a:extLst>
                <a:ext uri="{FF2B5EF4-FFF2-40B4-BE49-F238E27FC236}">
                  <a16:creationId xmlns:a16="http://schemas.microsoft.com/office/drawing/2014/main" id="{BC48D643-DB1F-4887-80B7-B3245B55EC39}"/>
                </a:ext>
              </a:extLst>
            </p:cNvPr>
            <p:cNvSpPr>
              <a:spLocks/>
            </p:cNvSpPr>
            <p:nvPr/>
          </p:nvSpPr>
          <p:spPr bwMode="auto">
            <a:xfrm>
              <a:off x="2676526" y="5394324"/>
              <a:ext cx="346075"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119">
              <a:extLst>
                <a:ext uri="{FF2B5EF4-FFF2-40B4-BE49-F238E27FC236}">
                  <a16:creationId xmlns:a16="http://schemas.microsoft.com/office/drawing/2014/main" id="{9EFB9EB7-7F9D-47A0-9035-E806B64E5289}"/>
                </a:ext>
              </a:extLst>
            </p:cNvPr>
            <p:cNvSpPr>
              <a:spLocks noEditPoints="1"/>
            </p:cNvSpPr>
            <p:nvPr/>
          </p:nvSpPr>
          <p:spPr bwMode="auto">
            <a:xfrm>
              <a:off x="2676526" y="5454649"/>
              <a:ext cx="346075" cy="301625"/>
            </a:xfrm>
            <a:custGeom>
              <a:avLst/>
              <a:gdLst>
                <a:gd name="T0" fmla="*/ 90 w 92"/>
                <a:gd name="T1" fmla="*/ 52 h 80"/>
                <a:gd name="T2" fmla="*/ 84 w 92"/>
                <a:gd name="T3" fmla="*/ 52 h 80"/>
                <a:gd name="T4" fmla="*/ 84 w 92"/>
                <a:gd name="T5" fmla="*/ 0 h 80"/>
                <a:gd name="T6" fmla="*/ 8 w 92"/>
                <a:gd name="T7" fmla="*/ 0 h 80"/>
                <a:gd name="T8" fmla="*/ 8 w 92"/>
                <a:gd name="T9" fmla="*/ 52 h 80"/>
                <a:gd name="T10" fmla="*/ 2 w 92"/>
                <a:gd name="T11" fmla="*/ 52 h 80"/>
                <a:gd name="T12" fmla="*/ 0 w 92"/>
                <a:gd name="T13" fmla="*/ 54 h 80"/>
                <a:gd name="T14" fmla="*/ 2 w 92"/>
                <a:gd name="T15" fmla="*/ 56 h 80"/>
                <a:gd name="T16" fmla="*/ 44 w 92"/>
                <a:gd name="T17" fmla="*/ 56 h 80"/>
                <a:gd name="T18" fmla="*/ 44 w 92"/>
                <a:gd name="T19" fmla="*/ 64 h 80"/>
                <a:gd name="T20" fmla="*/ 38 w 92"/>
                <a:gd name="T21" fmla="*/ 72 h 80"/>
                <a:gd name="T22" fmla="*/ 46 w 92"/>
                <a:gd name="T23" fmla="*/ 80 h 80"/>
                <a:gd name="T24" fmla="*/ 54 w 92"/>
                <a:gd name="T25" fmla="*/ 72 h 80"/>
                <a:gd name="T26" fmla="*/ 48 w 92"/>
                <a:gd name="T27" fmla="*/ 64 h 80"/>
                <a:gd name="T28" fmla="*/ 48 w 92"/>
                <a:gd name="T29" fmla="*/ 56 h 80"/>
                <a:gd name="T30" fmla="*/ 90 w 92"/>
                <a:gd name="T31" fmla="*/ 56 h 80"/>
                <a:gd name="T32" fmla="*/ 92 w 92"/>
                <a:gd name="T33" fmla="*/ 54 h 80"/>
                <a:gd name="T34" fmla="*/ 90 w 92"/>
                <a:gd name="T35" fmla="*/ 52 h 80"/>
                <a:gd name="T36" fmla="*/ 34 w 92"/>
                <a:gd name="T37" fmla="*/ 44 h 80"/>
                <a:gd name="T38" fmla="*/ 16 w 92"/>
                <a:gd name="T39" fmla="*/ 26 h 80"/>
                <a:gd name="T40" fmla="*/ 23 w 92"/>
                <a:gd name="T41" fmla="*/ 11 h 80"/>
                <a:gd name="T42" fmla="*/ 32 w 92"/>
                <a:gd name="T43" fmla="*/ 27 h 80"/>
                <a:gd name="T44" fmla="*/ 35 w 92"/>
                <a:gd name="T45" fmla="*/ 44 h 80"/>
                <a:gd name="T46" fmla="*/ 34 w 92"/>
                <a:gd name="T47" fmla="*/ 44 h 80"/>
                <a:gd name="T48" fmla="*/ 50 w 92"/>
                <a:gd name="T49" fmla="*/ 72 h 80"/>
                <a:gd name="T50" fmla="*/ 46 w 92"/>
                <a:gd name="T51" fmla="*/ 76 h 80"/>
                <a:gd name="T52" fmla="*/ 42 w 92"/>
                <a:gd name="T53" fmla="*/ 72 h 80"/>
                <a:gd name="T54" fmla="*/ 46 w 92"/>
                <a:gd name="T55" fmla="*/ 68 h 80"/>
                <a:gd name="T56" fmla="*/ 50 w 92"/>
                <a:gd name="T57" fmla="*/ 72 h 80"/>
                <a:gd name="T58" fmla="*/ 39 w 92"/>
                <a:gd name="T59" fmla="*/ 43 h 80"/>
                <a:gd name="T60" fmla="*/ 36 w 92"/>
                <a:gd name="T61" fmla="*/ 28 h 80"/>
                <a:gd name="T62" fmla="*/ 52 w 92"/>
                <a:gd name="T63" fmla="*/ 28 h 80"/>
                <a:gd name="T64" fmla="*/ 39 w 92"/>
                <a:gd name="T65" fmla="*/ 43 h 80"/>
                <a:gd name="T66" fmla="*/ 35 w 92"/>
                <a:gd name="T67" fmla="*/ 24 h 80"/>
                <a:gd name="T68" fmla="*/ 27 w 92"/>
                <a:gd name="T69" fmla="*/ 9 h 80"/>
                <a:gd name="T70" fmla="*/ 34 w 92"/>
                <a:gd name="T71" fmla="*/ 8 h 80"/>
                <a:gd name="T72" fmla="*/ 52 w 92"/>
                <a:gd name="T73" fmla="*/ 24 h 80"/>
                <a:gd name="T74" fmla="*/ 35 w 92"/>
                <a:gd name="T75" fmla="*/ 24 h 80"/>
                <a:gd name="T76" fmla="*/ 74 w 92"/>
                <a:gd name="T77" fmla="*/ 28 h 80"/>
                <a:gd name="T78" fmla="*/ 62 w 92"/>
                <a:gd name="T79" fmla="*/ 28 h 80"/>
                <a:gd name="T80" fmla="*/ 60 w 92"/>
                <a:gd name="T81" fmla="*/ 26 h 80"/>
                <a:gd name="T82" fmla="*/ 62 w 92"/>
                <a:gd name="T83" fmla="*/ 24 h 80"/>
                <a:gd name="T84" fmla="*/ 74 w 92"/>
                <a:gd name="T85" fmla="*/ 24 h 80"/>
                <a:gd name="T86" fmla="*/ 76 w 92"/>
                <a:gd name="T87" fmla="*/ 26 h 80"/>
                <a:gd name="T88" fmla="*/ 74 w 92"/>
                <a:gd name="T89" fmla="*/ 28 h 80"/>
                <a:gd name="T90" fmla="*/ 74 w 92"/>
                <a:gd name="T91" fmla="*/ 20 h 80"/>
                <a:gd name="T92" fmla="*/ 62 w 92"/>
                <a:gd name="T93" fmla="*/ 20 h 80"/>
                <a:gd name="T94" fmla="*/ 60 w 92"/>
                <a:gd name="T95" fmla="*/ 18 h 80"/>
                <a:gd name="T96" fmla="*/ 62 w 92"/>
                <a:gd name="T97" fmla="*/ 16 h 80"/>
                <a:gd name="T98" fmla="*/ 74 w 92"/>
                <a:gd name="T99" fmla="*/ 16 h 80"/>
                <a:gd name="T100" fmla="*/ 76 w 92"/>
                <a:gd name="T101" fmla="*/ 18 h 80"/>
                <a:gd name="T102" fmla="*/ 74 w 92"/>
                <a:gd name="T103" fmla="*/ 20 h 80"/>
                <a:gd name="T104" fmla="*/ 74 w 92"/>
                <a:gd name="T105" fmla="*/ 12 h 80"/>
                <a:gd name="T106" fmla="*/ 62 w 92"/>
                <a:gd name="T107" fmla="*/ 12 h 80"/>
                <a:gd name="T108" fmla="*/ 60 w 92"/>
                <a:gd name="T109" fmla="*/ 10 h 80"/>
                <a:gd name="T110" fmla="*/ 62 w 92"/>
                <a:gd name="T111" fmla="*/ 8 h 80"/>
                <a:gd name="T112" fmla="*/ 74 w 92"/>
                <a:gd name="T113" fmla="*/ 8 h 80"/>
                <a:gd name="T114" fmla="*/ 76 w 92"/>
                <a:gd name="T115" fmla="*/ 10 h 80"/>
                <a:gd name="T116" fmla="*/ 74 w 92"/>
                <a:gd name="T117" fmla="*/ 1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34" y="44"/>
                  </a:moveTo>
                  <a:cubicBezTo>
                    <a:pt x="24" y="44"/>
                    <a:pt x="16" y="36"/>
                    <a:pt x="16" y="26"/>
                  </a:cubicBezTo>
                  <a:cubicBezTo>
                    <a:pt x="16" y="20"/>
                    <a:pt x="19" y="15"/>
                    <a:pt x="23" y="11"/>
                  </a:cubicBezTo>
                  <a:cubicBezTo>
                    <a:pt x="32" y="27"/>
                    <a:pt x="32" y="27"/>
                    <a:pt x="32" y="27"/>
                  </a:cubicBezTo>
                  <a:cubicBezTo>
                    <a:pt x="35" y="44"/>
                    <a:pt x="35" y="44"/>
                    <a:pt x="35" y="44"/>
                  </a:cubicBezTo>
                  <a:cubicBezTo>
                    <a:pt x="35" y="44"/>
                    <a:pt x="34" y="44"/>
                    <a:pt x="34" y="44"/>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39" y="43"/>
                  </a:moveTo>
                  <a:cubicBezTo>
                    <a:pt x="36" y="28"/>
                    <a:pt x="36" y="28"/>
                    <a:pt x="36" y="28"/>
                  </a:cubicBezTo>
                  <a:cubicBezTo>
                    <a:pt x="52" y="28"/>
                    <a:pt x="52" y="28"/>
                    <a:pt x="52" y="28"/>
                  </a:cubicBezTo>
                  <a:cubicBezTo>
                    <a:pt x="51" y="35"/>
                    <a:pt x="46" y="41"/>
                    <a:pt x="39" y="43"/>
                  </a:cubicBezTo>
                  <a:close/>
                  <a:moveTo>
                    <a:pt x="35" y="24"/>
                  </a:moveTo>
                  <a:cubicBezTo>
                    <a:pt x="27" y="9"/>
                    <a:pt x="27" y="9"/>
                    <a:pt x="27" y="9"/>
                  </a:cubicBezTo>
                  <a:cubicBezTo>
                    <a:pt x="29" y="9"/>
                    <a:pt x="31" y="8"/>
                    <a:pt x="34" y="8"/>
                  </a:cubicBezTo>
                  <a:cubicBezTo>
                    <a:pt x="43" y="8"/>
                    <a:pt x="51" y="15"/>
                    <a:pt x="52" y="24"/>
                  </a:cubicBezTo>
                  <a:lnTo>
                    <a:pt x="35" y="24"/>
                  </a:lnTo>
                  <a:close/>
                  <a:moveTo>
                    <a:pt x="74" y="28"/>
                  </a:moveTo>
                  <a:cubicBezTo>
                    <a:pt x="62" y="28"/>
                    <a:pt x="62" y="28"/>
                    <a:pt x="62" y="28"/>
                  </a:cubicBezTo>
                  <a:cubicBezTo>
                    <a:pt x="61" y="28"/>
                    <a:pt x="60" y="27"/>
                    <a:pt x="60" y="26"/>
                  </a:cubicBezTo>
                  <a:cubicBezTo>
                    <a:pt x="60" y="25"/>
                    <a:pt x="61" y="24"/>
                    <a:pt x="62" y="24"/>
                  </a:cubicBezTo>
                  <a:cubicBezTo>
                    <a:pt x="74" y="24"/>
                    <a:pt x="74" y="24"/>
                    <a:pt x="74" y="24"/>
                  </a:cubicBezTo>
                  <a:cubicBezTo>
                    <a:pt x="75" y="24"/>
                    <a:pt x="76" y="25"/>
                    <a:pt x="76" y="26"/>
                  </a:cubicBezTo>
                  <a:cubicBezTo>
                    <a:pt x="76" y="27"/>
                    <a:pt x="75" y="28"/>
                    <a:pt x="74" y="28"/>
                  </a:cubicBezTo>
                  <a:close/>
                  <a:moveTo>
                    <a:pt x="74" y="20"/>
                  </a:moveTo>
                  <a:cubicBezTo>
                    <a:pt x="62" y="20"/>
                    <a:pt x="62" y="20"/>
                    <a:pt x="62" y="20"/>
                  </a:cubicBezTo>
                  <a:cubicBezTo>
                    <a:pt x="61" y="20"/>
                    <a:pt x="60" y="19"/>
                    <a:pt x="60" y="18"/>
                  </a:cubicBezTo>
                  <a:cubicBezTo>
                    <a:pt x="60" y="17"/>
                    <a:pt x="61" y="16"/>
                    <a:pt x="62" y="16"/>
                  </a:cubicBezTo>
                  <a:cubicBezTo>
                    <a:pt x="74" y="16"/>
                    <a:pt x="74" y="16"/>
                    <a:pt x="74" y="16"/>
                  </a:cubicBezTo>
                  <a:cubicBezTo>
                    <a:pt x="75" y="16"/>
                    <a:pt x="76" y="17"/>
                    <a:pt x="76" y="18"/>
                  </a:cubicBezTo>
                  <a:cubicBezTo>
                    <a:pt x="76" y="19"/>
                    <a:pt x="75" y="20"/>
                    <a:pt x="74" y="20"/>
                  </a:cubicBezTo>
                  <a:close/>
                  <a:moveTo>
                    <a:pt x="74" y="12"/>
                  </a:moveTo>
                  <a:cubicBezTo>
                    <a:pt x="62" y="12"/>
                    <a:pt x="62" y="12"/>
                    <a:pt x="62" y="12"/>
                  </a:cubicBezTo>
                  <a:cubicBezTo>
                    <a:pt x="61" y="12"/>
                    <a:pt x="60" y="11"/>
                    <a:pt x="60" y="10"/>
                  </a:cubicBezTo>
                  <a:cubicBezTo>
                    <a:pt x="60" y="9"/>
                    <a:pt x="61" y="8"/>
                    <a:pt x="62" y="8"/>
                  </a:cubicBezTo>
                  <a:cubicBezTo>
                    <a:pt x="74" y="8"/>
                    <a:pt x="74" y="8"/>
                    <a:pt x="74" y="8"/>
                  </a:cubicBezTo>
                  <a:cubicBezTo>
                    <a:pt x="75" y="8"/>
                    <a:pt x="76" y="9"/>
                    <a:pt x="76" y="10"/>
                  </a:cubicBezTo>
                  <a:cubicBezTo>
                    <a:pt x="76" y="11"/>
                    <a:pt x="75" y="12"/>
                    <a:pt x="7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 name="Oval 13">
            <a:extLst>
              <a:ext uri="{FF2B5EF4-FFF2-40B4-BE49-F238E27FC236}">
                <a16:creationId xmlns:a16="http://schemas.microsoft.com/office/drawing/2014/main" id="{DE40685A-BE51-4A63-A65B-D7D99EC18C13}"/>
              </a:ext>
            </a:extLst>
          </p:cNvPr>
          <p:cNvSpPr/>
          <p:nvPr/>
        </p:nvSpPr>
        <p:spPr>
          <a:xfrm>
            <a:off x="5719738" y="2383625"/>
            <a:ext cx="769967" cy="769967"/>
          </a:xfrm>
          <a:prstGeom prst="ellips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58AB71F-5FDE-449A-9148-544F79F94EE1}"/>
              </a:ext>
            </a:extLst>
          </p:cNvPr>
          <p:cNvSpPr/>
          <p:nvPr/>
        </p:nvSpPr>
        <p:spPr>
          <a:xfrm>
            <a:off x="5757931" y="4587790"/>
            <a:ext cx="769967" cy="769967"/>
          </a:xfrm>
          <a:prstGeom prst="ellips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7C7FAB46-DE61-404D-8E90-0003C854A9AA}"/>
              </a:ext>
            </a:extLst>
          </p:cNvPr>
          <p:cNvCxnSpPr>
            <a:cxnSpLocks/>
          </p:cNvCxnSpPr>
          <p:nvPr/>
        </p:nvCxnSpPr>
        <p:spPr>
          <a:xfrm>
            <a:off x="5970665" y="1632228"/>
            <a:ext cx="5871384"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1" name="Freeform 188">
            <a:extLst>
              <a:ext uri="{FF2B5EF4-FFF2-40B4-BE49-F238E27FC236}">
                <a16:creationId xmlns:a16="http://schemas.microsoft.com/office/drawing/2014/main" id="{E3302BB1-E56C-477A-A8E3-8452BB12DC83}"/>
              </a:ext>
            </a:extLst>
          </p:cNvPr>
          <p:cNvSpPr>
            <a:spLocks noEditPoints="1"/>
          </p:cNvSpPr>
          <p:nvPr/>
        </p:nvSpPr>
        <p:spPr bwMode="auto">
          <a:xfrm>
            <a:off x="5946609" y="2519864"/>
            <a:ext cx="303439" cy="405180"/>
          </a:xfrm>
          <a:custGeom>
            <a:avLst/>
            <a:gdLst>
              <a:gd name="T0" fmla="*/ 47 w 72"/>
              <a:gd name="T1" fmla="*/ 1 h 96"/>
              <a:gd name="T2" fmla="*/ 2 w 72"/>
              <a:gd name="T3" fmla="*/ 0 h 96"/>
              <a:gd name="T4" fmla="*/ 0 w 72"/>
              <a:gd name="T5" fmla="*/ 94 h 96"/>
              <a:gd name="T6" fmla="*/ 70 w 72"/>
              <a:gd name="T7" fmla="*/ 96 h 96"/>
              <a:gd name="T8" fmla="*/ 72 w 72"/>
              <a:gd name="T9" fmla="*/ 26 h 96"/>
              <a:gd name="T10" fmla="*/ 24 w 72"/>
              <a:gd name="T11" fmla="*/ 38 h 96"/>
              <a:gd name="T12" fmla="*/ 22 w 72"/>
              <a:gd name="T13" fmla="*/ 21 h 96"/>
              <a:gd name="T14" fmla="*/ 24 w 72"/>
              <a:gd name="T15" fmla="*/ 16 h 96"/>
              <a:gd name="T16" fmla="*/ 26 w 72"/>
              <a:gd name="T17" fmla="*/ 21 h 96"/>
              <a:gd name="T18" fmla="*/ 31 w 72"/>
              <a:gd name="T19" fmla="*/ 31 h 96"/>
              <a:gd name="T20" fmla="*/ 24 w 72"/>
              <a:gd name="T21" fmla="*/ 24 h 96"/>
              <a:gd name="T22" fmla="*/ 24 w 72"/>
              <a:gd name="T23" fmla="*/ 34 h 96"/>
              <a:gd name="T24" fmla="*/ 26 w 72"/>
              <a:gd name="T25" fmla="*/ 51 h 96"/>
              <a:gd name="T26" fmla="*/ 24 w 72"/>
              <a:gd name="T27" fmla="*/ 56 h 96"/>
              <a:gd name="T28" fmla="*/ 22 w 72"/>
              <a:gd name="T29" fmla="*/ 51 h 96"/>
              <a:gd name="T30" fmla="*/ 17 w 72"/>
              <a:gd name="T31" fmla="*/ 41 h 96"/>
              <a:gd name="T32" fmla="*/ 24 w 72"/>
              <a:gd name="T33" fmla="*/ 47 h 96"/>
              <a:gd name="T34" fmla="*/ 24 w 72"/>
              <a:gd name="T35" fmla="*/ 38 h 96"/>
              <a:gd name="T36" fmla="*/ 14 w 72"/>
              <a:gd name="T37" fmla="*/ 84 h 96"/>
              <a:gd name="T38" fmla="*/ 14 w 72"/>
              <a:gd name="T39" fmla="*/ 80 h 96"/>
              <a:gd name="T40" fmla="*/ 60 w 72"/>
              <a:gd name="T41" fmla="*/ 82 h 96"/>
              <a:gd name="T42" fmla="*/ 58 w 72"/>
              <a:gd name="T43" fmla="*/ 76 h 96"/>
              <a:gd name="T44" fmla="*/ 12 w 72"/>
              <a:gd name="T45" fmla="*/ 74 h 96"/>
              <a:gd name="T46" fmla="*/ 58 w 72"/>
              <a:gd name="T47" fmla="*/ 72 h 96"/>
              <a:gd name="T48" fmla="*/ 58 w 72"/>
              <a:gd name="T49" fmla="*/ 76 h 96"/>
              <a:gd name="T50" fmla="*/ 14 w 72"/>
              <a:gd name="T51" fmla="*/ 68 h 96"/>
              <a:gd name="T52" fmla="*/ 14 w 72"/>
              <a:gd name="T53" fmla="*/ 64 h 96"/>
              <a:gd name="T54" fmla="*/ 60 w 72"/>
              <a:gd name="T55" fmla="*/ 66 h 96"/>
              <a:gd name="T56" fmla="*/ 58 w 72"/>
              <a:gd name="T57" fmla="*/ 60 h 96"/>
              <a:gd name="T58" fmla="*/ 36 w 72"/>
              <a:gd name="T59" fmla="*/ 58 h 96"/>
              <a:gd name="T60" fmla="*/ 58 w 72"/>
              <a:gd name="T61" fmla="*/ 56 h 96"/>
              <a:gd name="T62" fmla="*/ 58 w 72"/>
              <a:gd name="T63" fmla="*/ 60 h 96"/>
              <a:gd name="T64" fmla="*/ 46 w 72"/>
              <a:gd name="T65" fmla="*/ 52 h 96"/>
              <a:gd name="T66" fmla="*/ 46 w 72"/>
              <a:gd name="T67" fmla="*/ 48 h 96"/>
              <a:gd name="T68" fmla="*/ 60 w 72"/>
              <a:gd name="T69" fmla="*/ 50 h 96"/>
              <a:gd name="T70" fmla="*/ 58 w 72"/>
              <a:gd name="T71" fmla="*/ 44 h 96"/>
              <a:gd name="T72" fmla="*/ 44 w 72"/>
              <a:gd name="T73" fmla="*/ 42 h 96"/>
              <a:gd name="T74" fmla="*/ 58 w 72"/>
              <a:gd name="T75" fmla="*/ 40 h 96"/>
              <a:gd name="T76" fmla="*/ 58 w 72"/>
              <a:gd name="T77" fmla="*/ 44 h 96"/>
              <a:gd name="T78" fmla="*/ 58 w 72"/>
              <a:gd name="T79" fmla="*/ 28 h 96"/>
              <a:gd name="T80" fmla="*/ 46 w 72"/>
              <a:gd name="T81" fmla="*/ 28 h 96"/>
              <a:gd name="T82" fmla="*/ 44 w 72"/>
              <a:gd name="T83" fmla="*/ 15 h 96"/>
              <a:gd name="T84" fmla="*/ 44 w 72"/>
              <a:gd name="T85" fmla="*/ 3 h 96"/>
              <a:gd name="T86" fmla="*/ 58 w 72"/>
              <a:gd name="T87" fmla="*/ 2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2" h="96">
                <a:moveTo>
                  <a:pt x="71" y="25"/>
                </a:moveTo>
                <a:cubicBezTo>
                  <a:pt x="47" y="1"/>
                  <a:pt x="47" y="1"/>
                  <a:pt x="47" y="1"/>
                </a:cubicBezTo>
                <a:cubicBezTo>
                  <a:pt x="47" y="0"/>
                  <a:pt x="47" y="0"/>
                  <a:pt x="46" y="0"/>
                </a:cubicBezTo>
                <a:cubicBezTo>
                  <a:pt x="2" y="0"/>
                  <a:pt x="2" y="0"/>
                  <a:pt x="2" y="0"/>
                </a:cubicBezTo>
                <a:cubicBezTo>
                  <a:pt x="1" y="0"/>
                  <a:pt x="0" y="1"/>
                  <a:pt x="0" y="2"/>
                </a:cubicBezTo>
                <a:cubicBezTo>
                  <a:pt x="0" y="94"/>
                  <a:pt x="0" y="94"/>
                  <a:pt x="0" y="94"/>
                </a:cubicBezTo>
                <a:cubicBezTo>
                  <a:pt x="0" y="95"/>
                  <a:pt x="1" y="96"/>
                  <a:pt x="2" y="96"/>
                </a:cubicBezTo>
                <a:cubicBezTo>
                  <a:pt x="70" y="96"/>
                  <a:pt x="70" y="96"/>
                  <a:pt x="70" y="96"/>
                </a:cubicBezTo>
                <a:cubicBezTo>
                  <a:pt x="71" y="96"/>
                  <a:pt x="72" y="95"/>
                  <a:pt x="72" y="94"/>
                </a:cubicBezTo>
                <a:cubicBezTo>
                  <a:pt x="72" y="26"/>
                  <a:pt x="72" y="26"/>
                  <a:pt x="72" y="26"/>
                </a:cubicBezTo>
                <a:cubicBezTo>
                  <a:pt x="72" y="25"/>
                  <a:pt x="72" y="25"/>
                  <a:pt x="71" y="25"/>
                </a:cubicBezTo>
                <a:close/>
                <a:moveTo>
                  <a:pt x="24" y="38"/>
                </a:moveTo>
                <a:cubicBezTo>
                  <a:pt x="19" y="38"/>
                  <a:pt x="15" y="34"/>
                  <a:pt x="15" y="29"/>
                </a:cubicBezTo>
                <a:cubicBezTo>
                  <a:pt x="15" y="25"/>
                  <a:pt x="18" y="22"/>
                  <a:pt x="22" y="21"/>
                </a:cubicBezTo>
                <a:cubicBezTo>
                  <a:pt x="22" y="18"/>
                  <a:pt x="22" y="18"/>
                  <a:pt x="22" y="18"/>
                </a:cubicBezTo>
                <a:cubicBezTo>
                  <a:pt x="22" y="17"/>
                  <a:pt x="23" y="16"/>
                  <a:pt x="24" y="16"/>
                </a:cubicBezTo>
                <a:cubicBezTo>
                  <a:pt x="25" y="16"/>
                  <a:pt x="26" y="17"/>
                  <a:pt x="26" y="18"/>
                </a:cubicBezTo>
                <a:cubicBezTo>
                  <a:pt x="26" y="21"/>
                  <a:pt x="26" y="21"/>
                  <a:pt x="26" y="21"/>
                </a:cubicBezTo>
                <a:cubicBezTo>
                  <a:pt x="30" y="22"/>
                  <a:pt x="33" y="25"/>
                  <a:pt x="33" y="29"/>
                </a:cubicBezTo>
                <a:cubicBezTo>
                  <a:pt x="33" y="30"/>
                  <a:pt x="32" y="31"/>
                  <a:pt x="31" y="31"/>
                </a:cubicBezTo>
                <a:cubicBezTo>
                  <a:pt x="30" y="31"/>
                  <a:pt x="29" y="30"/>
                  <a:pt x="29" y="29"/>
                </a:cubicBezTo>
                <a:cubicBezTo>
                  <a:pt x="29" y="27"/>
                  <a:pt x="27" y="24"/>
                  <a:pt x="24" y="24"/>
                </a:cubicBezTo>
                <a:cubicBezTo>
                  <a:pt x="21" y="24"/>
                  <a:pt x="19" y="27"/>
                  <a:pt x="19" y="29"/>
                </a:cubicBezTo>
                <a:cubicBezTo>
                  <a:pt x="19" y="32"/>
                  <a:pt x="21" y="34"/>
                  <a:pt x="24" y="34"/>
                </a:cubicBezTo>
                <a:cubicBezTo>
                  <a:pt x="29" y="34"/>
                  <a:pt x="33" y="38"/>
                  <a:pt x="33" y="43"/>
                </a:cubicBezTo>
                <a:cubicBezTo>
                  <a:pt x="33" y="47"/>
                  <a:pt x="30" y="50"/>
                  <a:pt x="26" y="51"/>
                </a:cubicBezTo>
                <a:cubicBezTo>
                  <a:pt x="26" y="54"/>
                  <a:pt x="26" y="54"/>
                  <a:pt x="26" y="54"/>
                </a:cubicBezTo>
                <a:cubicBezTo>
                  <a:pt x="26" y="55"/>
                  <a:pt x="25" y="56"/>
                  <a:pt x="24" y="56"/>
                </a:cubicBezTo>
                <a:cubicBezTo>
                  <a:pt x="23" y="56"/>
                  <a:pt x="22" y="55"/>
                  <a:pt x="22" y="54"/>
                </a:cubicBezTo>
                <a:cubicBezTo>
                  <a:pt x="22" y="51"/>
                  <a:pt x="22" y="51"/>
                  <a:pt x="22" y="51"/>
                </a:cubicBezTo>
                <a:cubicBezTo>
                  <a:pt x="18" y="50"/>
                  <a:pt x="15" y="47"/>
                  <a:pt x="15" y="43"/>
                </a:cubicBezTo>
                <a:cubicBezTo>
                  <a:pt x="15" y="42"/>
                  <a:pt x="16" y="41"/>
                  <a:pt x="17" y="41"/>
                </a:cubicBezTo>
                <a:cubicBezTo>
                  <a:pt x="18" y="41"/>
                  <a:pt x="19" y="42"/>
                  <a:pt x="19" y="43"/>
                </a:cubicBezTo>
                <a:cubicBezTo>
                  <a:pt x="19" y="45"/>
                  <a:pt x="21" y="47"/>
                  <a:pt x="24" y="47"/>
                </a:cubicBezTo>
                <a:cubicBezTo>
                  <a:pt x="27" y="47"/>
                  <a:pt x="29" y="45"/>
                  <a:pt x="29" y="43"/>
                </a:cubicBezTo>
                <a:cubicBezTo>
                  <a:pt x="29" y="40"/>
                  <a:pt x="27" y="38"/>
                  <a:pt x="24" y="38"/>
                </a:cubicBezTo>
                <a:close/>
                <a:moveTo>
                  <a:pt x="58" y="84"/>
                </a:moveTo>
                <a:cubicBezTo>
                  <a:pt x="14" y="84"/>
                  <a:pt x="14" y="84"/>
                  <a:pt x="14" y="84"/>
                </a:cubicBezTo>
                <a:cubicBezTo>
                  <a:pt x="13" y="84"/>
                  <a:pt x="12" y="83"/>
                  <a:pt x="12" y="82"/>
                </a:cubicBezTo>
                <a:cubicBezTo>
                  <a:pt x="12" y="81"/>
                  <a:pt x="13" y="80"/>
                  <a:pt x="14" y="80"/>
                </a:cubicBezTo>
                <a:cubicBezTo>
                  <a:pt x="58" y="80"/>
                  <a:pt x="58" y="80"/>
                  <a:pt x="58" y="80"/>
                </a:cubicBezTo>
                <a:cubicBezTo>
                  <a:pt x="59" y="80"/>
                  <a:pt x="60" y="81"/>
                  <a:pt x="60" y="82"/>
                </a:cubicBezTo>
                <a:cubicBezTo>
                  <a:pt x="60" y="83"/>
                  <a:pt x="59" y="84"/>
                  <a:pt x="58" y="84"/>
                </a:cubicBezTo>
                <a:close/>
                <a:moveTo>
                  <a:pt x="58" y="76"/>
                </a:moveTo>
                <a:cubicBezTo>
                  <a:pt x="14" y="76"/>
                  <a:pt x="14" y="76"/>
                  <a:pt x="14" y="76"/>
                </a:cubicBezTo>
                <a:cubicBezTo>
                  <a:pt x="13" y="76"/>
                  <a:pt x="12" y="75"/>
                  <a:pt x="12" y="74"/>
                </a:cubicBezTo>
                <a:cubicBezTo>
                  <a:pt x="12" y="73"/>
                  <a:pt x="13" y="72"/>
                  <a:pt x="14" y="72"/>
                </a:cubicBezTo>
                <a:cubicBezTo>
                  <a:pt x="58" y="72"/>
                  <a:pt x="58" y="72"/>
                  <a:pt x="58" y="72"/>
                </a:cubicBezTo>
                <a:cubicBezTo>
                  <a:pt x="59" y="72"/>
                  <a:pt x="60" y="73"/>
                  <a:pt x="60" y="74"/>
                </a:cubicBezTo>
                <a:cubicBezTo>
                  <a:pt x="60" y="75"/>
                  <a:pt x="59" y="76"/>
                  <a:pt x="58" y="76"/>
                </a:cubicBezTo>
                <a:close/>
                <a:moveTo>
                  <a:pt x="58" y="68"/>
                </a:moveTo>
                <a:cubicBezTo>
                  <a:pt x="14" y="68"/>
                  <a:pt x="14" y="68"/>
                  <a:pt x="14" y="68"/>
                </a:cubicBezTo>
                <a:cubicBezTo>
                  <a:pt x="13" y="68"/>
                  <a:pt x="12" y="67"/>
                  <a:pt x="12" y="66"/>
                </a:cubicBezTo>
                <a:cubicBezTo>
                  <a:pt x="12" y="65"/>
                  <a:pt x="13" y="64"/>
                  <a:pt x="14" y="64"/>
                </a:cubicBezTo>
                <a:cubicBezTo>
                  <a:pt x="58" y="64"/>
                  <a:pt x="58" y="64"/>
                  <a:pt x="58" y="64"/>
                </a:cubicBezTo>
                <a:cubicBezTo>
                  <a:pt x="59" y="64"/>
                  <a:pt x="60" y="65"/>
                  <a:pt x="60" y="66"/>
                </a:cubicBezTo>
                <a:cubicBezTo>
                  <a:pt x="60" y="67"/>
                  <a:pt x="59" y="68"/>
                  <a:pt x="58" y="68"/>
                </a:cubicBezTo>
                <a:close/>
                <a:moveTo>
                  <a:pt x="58" y="60"/>
                </a:moveTo>
                <a:cubicBezTo>
                  <a:pt x="38" y="60"/>
                  <a:pt x="38" y="60"/>
                  <a:pt x="38" y="60"/>
                </a:cubicBezTo>
                <a:cubicBezTo>
                  <a:pt x="37" y="60"/>
                  <a:pt x="36" y="59"/>
                  <a:pt x="36" y="58"/>
                </a:cubicBezTo>
                <a:cubicBezTo>
                  <a:pt x="36" y="57"/>
                  <a:pt x="37" y="56"/>
                  <a:pt x="38" y="56"/>
                </a:cubicBezTo>
                <a:cubicBezTo>
                  <a:pt x="58" y="56"/>
                  <a:pt x="58" y="56"/>
                  <a:pt x="58" y="56"/>
                </a:cubicBezTo>
                <a:cubicBezTo>
                  <a:pt x="59" y="56"/>
                  <a:pt x="60" y="57"/>
                  <a:pt x="60" y="58"/>
                </a:cubicBezTo>
                <a:cubicBezTo>
                  <a:pt x="60" y="59"/>
                  <a:pt x="59" y="60"/>
                  <a:pt x="58" y="60"/>
                </a:cubicBezTo>
                <a:close/>
                <a:moveTo>
                  <a:pt x="58" y="52"/>
                </a:moveTo>
                <a:cubicBezTo>
                  <a:pt x="46" y="52"/>
                  <a:pt x="46" y="52"/>
                  <a:pt x="46" y="52"/>
                </a:cubicBezTo>
                <a:cubicBezTo>
                  <a:pt x="45" y="52"/>
                  <a:pt x="44" y="51"/>
                  <a:pt x="44" y="50"/>
                </a:cubicBezTo>
                <a:cubicBezTo>
                  <a:pt x="44" y="49"/>
                  <a:pt x="45" y="48"/>
                  <a:pt x="46" y="48"/>
                </a:cubicBezTo>
                <a:cubicBezTo>
                  <a:pt x="58" y="48"/>
                  <a:pt x="58" y="48"/>
                  <a:pt x="58" y="48"/>
                </a:cubicBezTo>
                <a:cubicBezTo>
                  <a:pt x="59" y="48"/>
                  <a:pt x="60" y="49"/>
                  <a:pt x="60" y="50"/>
                </a:cubicBezTo>
                <a:cubicBezTo>
                  <a:pt x="60" y="51"/>
                  <a:pt x="59" y="52"/>
                  <a:pt x="58" y="52"/>
                </a:cubicBezTo>
                <a:close/>
                <a:moveTo>
                  <a:pt x="58" y="44"/>
                </a:moveTo>
                <a:cubicBezTo>
                  <a:pt x="46" y="44"/>
                  <a:pt x="46" y="44"/>
                  <a:pt x="46" y="44"/>
                </a:cubicBezTo>
                <a:cubicBezTo>
                  <a:pt x="45" y="44"/>
                  <a:pt x="44" y="43"/>
                  <a:pt x="44" y="42"/>
                </a:cubicBezTo>
                <a:cubicBezTo>
                  <a:pt x="44" y="41"/>
                  <a:pt x="45" y="40"/>
                  <a:pt x="46" y="40"/>
                </a:cubicBezTo>
                <a:cubicBezTo>
                  <a:pt x="58" y="40"/>
                  <a:pt x="58" y="40"/>
                  <a:pt x="58" y="40"/>
                </a:cubicBezTo>
                <a:cubicBezTo>
                  <a:pt x="59" y="40"/>
                  <a:pt x="60" y="41"/>
                  <a:pt x="60" y="42"/>
                </a:cubicBezTo>
                <a:cubicBezTo>
                  <a:pt x="60" y="43"/>
                  <a:pt x="59" y="44"/>
                  <a:pt x="58" y="44"/>
                </a:cubicBezTo>
                <a:close/>
                <a:moveTo>
                  <a:pt x="58" y="28"/>
                </a:moveTo>
                <a:cubicBezTo>
                  <a:pt x="58" y="28"/>
                  <a:pt x="58" y="28"/>
                  <a:pt x="58" y="28"/>
                </a:cubicBezTo>
                <a:cubicBezTo>
                  <a:pt x="57" y="28"/>
                  <a:pt x="57" y="28"/>
                  <a:pt x="57" y="28"/>
                </a:cubicBezTo>
                <a:cubicBezTo>
                  <a:pt x="46" y="28"/>
                  <a:pt x="46" y="28"/>
                  <a:pt x="46" y="28"/>
                </a:cubicBezTo>
                <a:cubicBezTo>
                  <a:pt x="45" y="28"/>
                  <a:pt x="44" y="27"/>
                  <a:pt x="44" y="26"/>
                </a:cubicBezTo>
                <a:cubicBezTo>
                  <a:pt x="44" y="15"/>
                  <a:pt x="44" y="15"/>
                  <a:pt x="44" y="15"/>
                </a:cubicBezTo>
                <a:cubicBezTo>
                  <a:pt x="44" y="14"/>
                  <a:pt x="44" y="14"/>
                  <a:pt x="44" y="14"/>
                </a:cubicBezTo>
                <a:cubicBezTo>
                  <a:pt x="44" y="3"/>
                  <a:pt x="44" y="3"/>
                  <a:pt x="44" y="3"/>
                </a:cubicBezTo>
                <a:cubicBezTo>
                  <a:pt x="69" y="28"/>
                  <a:pt x="69" y="28"/>
                  <a:pt x="69" y="28"/>
                </a:cubicBezTo>
                <a:lnTo>
                  <a:pt x="58" y="28"/>
                </a:lnTo>
                <a:close/>
              </a:path>
            </a:pathLst>
          </a:custGeom>
          <a:solidFill>
            <a:srgbClr val="FFC00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7" name="Group 36">
            <a:extLst>
              <a:ext uri="{FF2B5EF4-FFF2-40B4-BE49-F238E27FC236}">
                <a16:creationId xmlns:a16="http://schemas.microsoft.com/office/drawing/2014/main" id="{FD98E108-4068-4FD2-A84D-6D7C02FB6361}"/>
              </a:ext>
            </a:extLst>
          </p:cNvPr>
          <p:cNvGrpSpPr/>
          <p:nvPr/>
        </p:nvGrpSpPr>
        <p:grpSpPr>
          <a:xfrm>
            <a:off x="5953447" y="4844876"/>
            <a:ext cx="378937" cy="398146"/>
            <a:chOff x="4840288" y="5394325"/>
            <a:chExt cx="344488" cy="361951"/>
          </a:xfrm>
          <a:solidFill>
            <a:srgbClr val="FFC000"/>
          </a:solidFill>
        </p:grpSpPr>
        <p:sp>
          <p:nvSpPr>
            <p:cNvPr id="38" name="Freeform 193">
              <a:extLst>
                <a:ext uri="{FF2B5EF4-FFF2-40B4-BE49-F238E27FC236}">
                  <a16:creationId xmlns:a16="http://schemas.microsoft.com/office/drawing/2014/main" id="{4EB834CB-B1FD-4B48-A532-037A4D0B5FC5}"/>
                </a:ext>
              </a:extLst>
            </p:cNvPr>
            <p:cNvSpPr>
              <a:spLocks/>
            </p:cNvSpPr>
            <p:nvPr/>
          </p:nvSpPr>
          <p:spPr bwMode="auto">
            <a:xfrm>
              <a:off x="4840288" y="5394325"/>
              <a:ext cx="344488"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194">
              <a:extLst>
                <a:ext uri="{FF2B5EF4-FFF2-40B4-BE49-F238E27FC236}">
                  <a16:creationId xmlns:a16="http://schemas.microsoft.com/office/drawing/2014/main" id="{0E44EE81-A99E-42E8-A14C-477C8765595F}"/>
                </a:ext>
              </a:extLst>
            </p:cNvPr>
            <p:cNvSpPr>
              <a:spLocks noEditPoints="1"/>
            </p:cNvSpPr>
            <p:nvPr/>
          </p:nvSpPr>
          <p:spPr bwMode="auto">
            <a:xfrm>
              <a:off x="4840288" y="5413271"/>
              <a:ext cx="344488" cy="343005"/>
            </a:xfrm>
            <a:custGeom>
              <a:avLst/>
              <a:gdLst>
                <a:gd name="T0" fmla="*/ 84 w 92"/>
                <a:gd name="T1" fmla="*/ 52 h 80"/>
                <a:gd name="T2" fmla="*/ 8 w 92"/>
                <a:gd name="T3" fmla="*/ 0 h 80"/>
                <a:gd name="T4" fmla="*/ 2 w 92"/>
                <a:gd name="T5" fmla="*/ 52 h 80"/>
                <a:gd name="T6" fmla="*/ 2 w 92"/>
                <a:gd name="T7" fmla="*/ 56 h 80"/>
                <a:gd name="T8" fmla="*/ 44 w 92"/>
                <a:gd name="T9" fmla="*/ 64 h 80"/>
                <a:gd name="T10" fmla="*/ 46 w 92"/>
                <a:gd name="T11" fmla="*/ 80 h 80"/>
                <a:gd name="T12" fmla="*/ 48 w 92"/>
                <a:gd name="T13" fmla="*/ 64 h 80"/>
                <a:gd name="T14" fmla="*/ 90 w 92"/>
                <a:gd name="T15" fmla="*/ 56 h 80"/>
                <a:gd name="T16" fmla="*/ 90 w 92"/>
                <a:gd name="T17" fmla="*/ 52 h 80"/>
                <a:gd name="T18" fmla="*/ 35 w 92"/>
                <a:gd name="T19" fmla="*/ 31 h 80"/>
                <a:gd name="T20" fmla="*/ 28 w 92"/>
                <a:gd name="T21" fmla="*/ 42 h 80"/>
                <a:gd name="T22" fmla="*/ 24 w 92"/>
                <a:gd name="T23" fmla="*/ 42 h 80"/>
                <a:gd name="T24" fmla="*/ 17 w 92"/>
                <a:gd name="T25" fmla="*/ 31 h 80"/>
                <a:gd name="T26" fmla="*/ 21 w 92"/>
                <a:gd name="T27" fmla="*/ 31 h 80"/>
                <a:gd name="T28" fmla="*/ 31 w 92"/>
                <a:gd name="T29" fmla="*/ 31 h 80"/>
                <a:gd name="T30" fmla="*/ 17 w 92"/>
                <a:gd name="T31" fmla="*/ 17 h 80"/>
                <a:gd name="T32" fmla="*/ 24 w 92"/>
                <a:gd name="T33" fmla="*/ 6 h 80"/>
                <a:gd name="T34" fmla="*/ 28 w 92"/>
                <a:gd name="T35" fmla="*/ 6 h 80"/>
                <a:gd name="T36" fmla="*/ 35 w 92"/>
                <a:gd name="T37" fmla="*/ 17 h 80"/>
                <a:gd name="T38" fmla="*/ 31 w 92"/>
                <a:gd name="T39" fmla="*/ 17 h 80"/>
                <a:gd name="T40" fmla="*/ 21 w 92"/>
                <a:gd name="T41" fmla="*/ 17 h 80"/>
                <a:gd name="T42" fmla="*/ 50 w 92"/>
                <a:gd name="T43" fmla="*/ 72 h 80"/>
                <a:gd name="T44" fmla="*/ 42 w 92"/>
                <a:gd name="T45" fmla="*/ 72 h 80"/>
                <a:gd name="T46" fmla="*/ 50 w 92"/>
                <a:gd name="T47" fmla="*/ 72 h 80"/>
                <a:gd name="T48" fmla="*/ 54 w 92"/>
                <a:gd name="T49" fmla="*/ 48 h 80"/>
                <a:gd name="T50" fmla="*/ 44 w 92"/>
                <a:gd name="T51" fmla="*/ 46 h 80"/>
                <a:gd name="T52" fmla="*/ 46 w 92"/>
                <a:gd name="T53" fmla="*/ 28 h 80"/>
                <a:gd name="T54" fmla="*/ 56 w 92"/>
                <a:gd name="T55" fmla="*/ 30 h 80"/>
                <a:gd name="T56" fmla="*/ 72 w 92"/>
                <a:gd name="T57" fmla="*/ 46 h 80"/>
                <a:gd name="T58" fmla="*/ 62 w 92"/>
                <a:gd name="T59" fmla="*/ 48 h 80"/>
                <a:gd name="T60" fmla="*/ 60 w 92"/>
                <a:gd name="T61" fmla="*/ 10 h 80"/>
                <a:gd name="T62" fmla="*/ 70 w 92"/>
                <a:gd name="T63" fmla="*/ 8 h 80"/>
                <a:gd name="T64" fmla="*/ 72 w 92"/>
                <a:gd name="T6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26" y="22"/>
                  </a:moveTo>
                  <a:cubicBezTo>
                    <a:pt x="31" y="22"/>
                    <a:pt x="35" y="26"/>
                    <a:pt x="35" y="31"/>
                  </a:cubicBezTo>
                  <a:cubicBezTo>
                    <a:pt x="35" y="35"/>
                    <a:pt x="32" y="38"/>
                    <a:pt x="28" y="39"/>
                  </a:cubicBezTo>
                  <a:cubicBezTo>
                    <a:pt x="28" y="42"/>
                    <a:pt x="28" y="42"/>
                    <a:pt x="28" y="42"/>
                  </a:cubicBezTo>
                  <a:cubicBezTo>
                    <a:pt x="28" y="43"/>
                    <a:pt x="27" y="44"/>
                    <a:pt x="26" y="44"/>
                  </a:cubicBezTo>
                  <a:cubicBezTo>
                    <a:pt x="25" y="44"/>
                    <a:pt x="24" y="43"/>
                    <a:pt x="24" y="42"/>
                  </a:cubicBezTo>
                  <a:cubicBezTo>
                    <a:pt x="24" y="39"/>
                    <a:pt x="24" y="39"/>
                    <a:pt x="24" y="39"/>
                  </a:cubicBezTo>
                  <a:cubicBezTo>
                    <a:pt x="20" y="38"/>
                    <a:pt x="17" y="35"/>
                    <a:pt x="17" y="31"/>
                  </a:cubicBezTo>
                  <a:cubicBezTo>
                    <a:pt x="17" y="30"/>
                    <a:pt x="18" y="29"/>
                    <a:pt x="19" y="29"/>
                  </a:cubicBezTo>
                  <a:cubicBezTo>
                    <a:pt x="20" y="29"/>
                    <a:pt x="21" y="30"/>
                    <a:pt x="21" y="31"/>
                  </a:cubicBezTo>
                  <a:cubicBezTo>
                    <a:pt x="21" y="33"/>
                    <a:pt x="23" y="35"/>
                    <a:pt x="26" y="35"/>
                  </a:cubicBezTo>
                  <a:cubicBezTo>
                    <a:pt x="29" y="35"/>
                    <a:pt x="31" y="33"/>
                    <a:pt x="31" y="31"/>
                  </a:cubicBezTo>
                  <a:cubicBezTo>
                    <a:pt x="31" y="28"/>
                    <a:pt x="29" y="26"/>
                    <a:pt x="26" y="26"/>
                  </a:cubicBezTo>
                  <a:cubicBezTo>
                    <a:pt x="21" y="26"/>
                    <a:pt x="17" y="22"/>
                    <a:pt x="17" y="17"/>
                  </a:cubicBezTo>
                  <a:cubicBezTo>
                    <a:pt x="17" y="13"/>
                    <a:pt x="20" y="10"/>
                    <a:pt x="24" y="9"/>
                  </a:cubicBezTo>
                  <a:cubicBezTo>
                    <a:pt x="24" y="6"/>
                    <a:pt x="24" y="6"/>
                    <a:pt x="24" y="6"/>
                  </a:cubicBezTo>
                  <a:cubicBezTo>
                    <a:pt x="24" y="5"/>
                    <a:pt x="25" y="4"/>
                    <a:pt x="26" y="4"/>
                  </a:cubicBezTo>
                  <a:cubicBezTo>
                    <a:pt x="27" y="4"/>
                    <a:pt x="28" y="5"/>
                    <a:pt x="28" y="6"/>
                  </a:cubicBezTo>
                  <a:cubicBezTo>
                    <a:pt x="28" y="9"/>
                    <a:pt x="28" y="9"/>
                    <a:pt x="28" y="9"/>
                  </a:cubicBezTo>
                  <a:cubicBezTo>
                    <a:pt x="32" y="10"/>
                    <a:pt x="35" y="13"/>
                    <a:pt x="35" y="17"/>
                  </a:cubicBezTo>
                  <a:cubicBezTo>
                    <a:pt x="35" y="18"/>
                    <a:pt x="34" y="19"/>
                    <a:pt x="33" y="19"/>
                  </a:cubicBezTo>
                  <a:cubicBezTo>
                    <a:pt x="32" y="19"/>
                    <a:pt x="31" y="18"/>
                    <a:pt x="31" y="17"/>
                  </a:cubicBezTo>
                  <a:cubicBezTo>
                    <a:pt x="31" y="15"/>
                    <a:pt x="29" y="12"/>
                    <a:pt x="26" y="12"/>
                  </a:cubicBezTo>
                  <a:cubicBezTo>
                    <a:pt x="23" y="12"/>
                    <a:pt x="21" y="15"/>
                    <a:pt x="21" y="17"/>
                  </a:cubicBezTo>
                  <a:cubicBezTo>
                    <a:pt x="21" y="20"/>
                    <a:pt x="23" y="22"/>
                    <a:pt x="26" y="22"/>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56" y="46"/>
                  </a:moveTo>
                  <a:cubicBezTo>
                    <a:pt x="56" y="47"/>
                    <a:pt x="55" y="48"/>
                    <a:pt x="54" y="48"/>
                  </a:cubicBezTo>
                  <a:cubicBezTo>
                    <a:pt x="46" y="48"/>
                    <a:pt x="46" y="48"/>
                    <a:pt x="46" y="48"/>
                  </a:cubicBezTo>
                  <a:cubicBezTo>
                    <a:pt x="45" y="48"/>
                    <a:pt x="44" y="47"/>
                    <a:pt x="44" y="46"/>
                  </a:cubicBezTo>
                  <a:cubicBezTo>
                    <a:pt x="44" y="30"/>
                    <a:pt x="44" y="30"/>
                    <a:pt x="44" y="30"/>
                  </a:cubicBezTo>
                  <a:cubicBezTo>
                    <a:pt x="44" y="29"/>
                    <a:pt x="45" y="28"/>
                    <a:pt x="46" y="28"/>
                  </a:cubicBezTo>
                  <a:cubicBezTo>
                    <a:pt x="54" y="28"/>
                    <a:pt x="54" y="28"/>
                    <a:pt x="54" y="28"/>
                  </a:cubicBezTo>
                  <a:cubicBezTo>
                    <a:pt x="55" y="28"/>
                    <a:pt x="56" y="29"/>
                    <a:pt x="56" y="30"/>
                  </a:cubicBezTo>
                  <a:lnTo>
                    <a:pt x="56" y="46"/>
                  </a:lnTo>
                  <a:close/>
                  <a:moveTo>
                    <a:pt x="72" y="46"/>
                  </a:moveTo>
                  <a:cubicBezTo>
                    <a:pt x="72" y="47"/>
                    <a:pt x="71" y="48"/>
                    <a:pt x="70" y="48"/>
                  </a:cubicBezTo>
                  <a:cubicBezTo>
                    <a:pt x="62" y="48"/>
                    <a:pt x="62" y="48"/>
                    <a:pt x="62" y="48"/>
                  </a:cubicBezTo>
                  <a:cubicBezTo>
                    <a:pt x="61" y="48"/>
                    <a:pt x="60" y="47"/>
                    <a:pt x="60" y="46"/>
                  </a:cubicBezTo>
                  <a:cubicBezTo>
                    <a:pt x="60" y="10"/>
                    <a:pt x="60" y="10"/>
                    <a:pt x="60" y="10"/>
                  </a:cubicBezTo>
                  <a:cubicBezTo>
                    <a:pt x="60" y="9"/>
                    <a:pt x="61" y="8"/>
                    <a:pt x="62" y="8"/>
                  </a:cubicBezTo>
                  <a:cubicBezTo>
                    <a:pt x="70" y="8"/>
                    <a:pt x="70" y="8"/>
                    <a:pt x="70" y="8"/>
                  </a:cubicBezTo>
                  <a:cubicBezTo>
                    <a:pt x="71" y="8"/>
                    <a:pt x="72" y="9"/>
                    <a:pt x="72" y="10"/>
                  </a:cubicBezTo>
                  <a:lnTo>
                    <a:pt x="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6" name="Rectangle 45"/>
          <p:cNvSpPr/>
          <p:nvPr/>
        </p:nvSpPr>
        <p:spPr>
          <a:xfrm>
            <a:off x="6750226" y="463872"/>
            <a:ext cx="4992144" cy="1077218"/>
          </a:xfrm>
          <a:prstGeom prst="rect">
            <a:avLst/>
          </a:prstGeom>
        </p:spPr>
        <p:txBody>
          <a:bodyPr wrap="square">
            <a:spAutoFit/>
          </a:bodyPr>
          <a:lstStyle/>
          <a:p>
            <a:r>
              <a:rPr lang="en-GB" sz="1600" dirty="0" smtClean="0"/>
              <a:t>An initial data summary is taken to describe the count, mean, interquartile ranges, min and max of the numerical variables. This also gives the </a:t>
            </a:r>
            <a:r>
              <a:rPr lang="en-GB" sz="1600" dirty="0" smtClean="0"/>
              <a:t>information on the </a:t>
            </a:r>
            <a:r>
              <a:rPr lang="en-GB" sz="1600" dirty="0" smtClean="0"/>
              <a:t>missing values if present.</a:t>
            </a:r>
            <a:endParaRPr lang="en-IN" sz="1600" dirty="0"/>
          </a:p>
        </p:txBody>
      </p:sp>
      <p:sp>
        <p:nvSpPr>
          <p:cNvPr id="47" name="Rectangle 46"/>
          <p:cNvSpPr/>
          <p:nvPr/>
        </p:nvSpPr>
        <p:spPr>
          <a:xfrm>
            <a:off x="6803851" y="4180002"/>
            <a:ext cx="4884895" cy="1785104"/>
          </a:xfrm>
          <a:prstGeom prst="rect">
            <a:avLst/>
          </a:prstGeom>
        </p:spPr>
        <p:txBody>
          <a:bodyPr wrap="square">
            <a:spAutoFit/>
          </a:bodyPr>
          <a:lstStyle/>
          <a:p>
            <a:r>
              <a:rPr lang="en-GB" sz="1600" dirty="0" smtClean="0"/>
              <a:t>To start with</a:t>
            </a:r>
            <a:r>
              <a:rPr lang="en-GB" sz="1600" dirty="0"/>
              <a:t>,</a:t>
            </a:r>
            <a:r>
              <a:rPr lang="en-GB" sz="1600" dirty="0" smtClean="0"/>
              <a:t> an assumption is made that </a:t>
            </a:r>
            <a:r>
              <a:rPr lang="en-GB" sz="1600" dirty="0"/>
              <a:t>a</a:t>
            </a:r>
            <a:r>
              <a:rPr lang="en-GB" sz="1600" dirty="0" smtClean="0"/>
              <a:t>ll </a:t>
            </a:r>
            <a:r>
              <a:rPr lang="en-GB" sz="1600" dirty="0"/>
              <a:t>the variables in this dataset </a:t>
            </a:r>
            <a:r>
              <a:rPr lang="en-GB" sz="1600" dirty="0" smtClean="0"/>
              <a:t>are </a:t>
            </a:r>
            <a:r>
              <a:rPr lang="en-GB" sz="1600" dirty="0"/>
              <a:t>useful as they all impact the happiness score which in turn </a:t>
            </a:r>
            <a:r>
              <a:rPr lang="en-GB" sz="1600" dirty="0" smtClean="0"/>
              <a:t>impact </a:t>
            </a:r>
            <a:r>
              <a:rPr lang="en-GB" sz="1600" dirty="0"/>
              <a:t>the country’s happiness ranking</a:t>
            </a:r>
            <a:r>
              <a:rPr lang="en-GB" sz="1600" dirty="0" smtClean="0"/>
              <a:t>. A correlation chart between various variables will give more insight on what variables have higher impact than others.</a:t>
            </a:r>
            <a:endParaRPr lang="en-IN" sz="1600" dirty="0"/>
          </a:p>
          <a:p>
            <a:endParaRPr lang="en-IN" sz="1400" dirty="0"/>
          </a:p>
        </p:txBody>
      </p:sp>
      <p:sp>
        <p:nvSpPr>
          <p:cNvPr id="3" name="TextBox 2"/>
          <p:cNvSpPr txBox="1"/>
          <p:nvPr/>
        </p:nvSpPr>
        <p:spPr>
          <a:xfrm>
            <a:off x="1487411" y="2713910"/>
            <a:ext cx="466084" cy="246221"/>
          </a:xfrm>
          <a:prstGeom prst="rect">
            <a:avLst/>
          </a:prstGeom>
          <a:noFill/>
        </p:spPr>
        <p:txBody>
          <a:bodyPr wrap="square" rtlCol="0">
            <a:spAutoFit/>
          </a:bodyPr>
          <a:lstStyle/>
          <a:p>
            <a:r>
              <a:rPr lang="en-US" sz="1000" dirty="0" smtClean="0"/>
              <a:t>GDP</a:t>
            </a:r>
            <a:endParaRPr lang="en-IN" sz="1000" dirty="0"/>
          </a:p>
        </p:txBody>
      </p:sp>
      <p:sp>
        <p:nvSpPr>
          <p:cNvPr id="48" name="TextBox 47"/>
          <p:cNvSpPr txBox="1"/>
          <p:nvPr/>
        </p:nvSpPr>
        <p:spPr>
          <a:xfrm>
            <a:off x="1273681" y="3916299"/>
            <a:ext cx="605336" cy="246221"/>
          </a:xfrm>
          <a:prstGeom prst="rect">
            <a:avLst/>
          </a:prstGeom>
          <a:noFill/>
        </p:spPr>
        <p:txBody>
          <a:bodyPr wrap="square" rtlCol="0">
            <a:spAutoFit/>
          </a:bodyPr>
          <a:lstStyle/>
          <a:p>
            <a:r>
              <a:rPr lang="en-US" sz="1000" dirty="0" smtClean="0"/>
              <a:t>HEALTH</a:t>
            </a:r>
            <a:endParaRPr lang="en-IN" sz="1000" dirty="0"/>
          </a:p>
        </p:txBody>
      </p:sp>
      <p:sp>
        <p:nvSpPr>
          <p:cNvPr id="49" name="TextBox 48"/>
          <p:cNvSpPr txBox="1"/>
          <p:nvPr/>
        </p:nvSpPr>
        <p:spPr>
          <a:xfrm>
            <a:off x="3087662" y="2713910"/>
            <a:ext cx="926123" cy="246221"/>
          </a:xfrm>
          <a:prstGeom prst="rect">
            <a:avLst/>
          </a:prstGeom>
          <a:noFill/>
        </p:spPr>
        <p:txBody>
          <a:bodyPr wrap="square" rtlCol="0">
            <a:spAutoFit/>
          </a:bodyPr>
          <a:lstStyle/>
          <a:p>
            <a:r>
              <a:rPr lang="en-US" sz="1000" dirty="0" smtClean="0"/>
              <a:t>GENEROSITY</a:t>
            </a:r>
            <a:endParaRPr lang="en-IN" sz="1000" dirty="0"/>
          </a:p>
        </p:txBody>
      </p:sp>
      <p:sp>
        <p:nvSpPr>
          <p:cNvPr id="50" name="TextBox 49"/>
          <p:cNvSpPr txBox="1"/>
          <p:nvPr/>
        </p:nvSpPr>
        <p:spPr>
          <a:xfrm>
            <a:off x="3097598" y="3962465"/>
            <a:ext cx="926123" cy="400110"/>
          </a:xfrm>
          <a:prstGeom prst="rect">
            <a:avLst/>
          </a:prstGeom>
          <a:noFill/>
        </p:spPr>
        <p:txBody>
          <a:bodyPr wrap="square" rtlCol="0">
            <a:spAutoFit/>
          </a:bodyPr>
          <a:lstStyle/>
          <a:p>
            <a:r>
              <a:rPr lang="en-US" sz="1000" dirty="0" smtClean="0"/>
              <a:t>SOCIAL</a:t>
            </a:r>
          </a:p>
          <a:p>
            <a:r>
              <a:rPr lang="en-US" sz="1000" dirty="0" smtClean="0"/>
              <a:t>SUPPORT</a:t>
            </a:r>
            <a:endParaRPr lang="en-IN" sz="1000" dirty="0"/>
          </a:p>
        </p:txBody>
      </p:sp>
      <p:sp>
        <p:nvSpPr>
          <p:cNvPr id="51" name="TextBox 50"/>
          <p:cNvSpPr txBox="1"/>
          <p:nvPr/>
        </p:nvSpPr>
        <p:spPr>
          <a:xfrm>
            <a:off x="3347060" y="3296631"/>
            <a:ext cx="926123" cy="246221"/>
          </a:xfrm>
          <a:prstGeom prst="rect">
            <a:avLst/>
          </a:prstGeom>
          <a:noFill/>
        </p:spPr>
        <p:txBody>
          <a:bodyPr wrap="square" rtlCol="0">
            <a:spAutoFit/>
          </a:bodyPr>
          <a:lstStyle/>
          <a:p>
            <a:r>
              <a:rPr lang="en-US" sz="1000" dirty="0" smtClean="0"/>
              <a:t>FREEDOM</a:t>
            </a:r>
            <a:endParaRPr lang="en-IN" sz="1000" dirty="0"/>
          </a:p>
        </p:txBody>
      </p:sp>
      <p:sp>
        <p:nvSpPr>
          <p:cNvPr id="52" name="TextBox 51"/>
          <p:cNvSpPr txBox="1"/>
          <p:nvPr/>
        </p:nvSpPr>
        <p:spPr>
          <a:xfrm>
            <a:off x="1013785" y="3296631"/>
            <a:ext cx="939710" cy="249763"/>
          </a:xfrm>
          <a:prstGeom prst="rect">
            <a:avLst/>
          </a:prstGeom>
          <a:noFill/>
        </p:spPr>
        <p:txBody>
          <a:bodyPr wrap="square" rtlCol="0">
            <a:spAutoFit/>
          </a:bodyPr>
          <a:lstStyle/>
          <a:p>
            <a:r>
              <a:rPr lang="en-US" sz="1000" dirty="0" smtClean="0"/>
              <a:t>CORRUPTION</a:t>
            </a:r>
            <a:endParaRPr lang="en-IN" sz="1000" dirty="0"/>
          </a:p>
        </p:txBody>
      </p:sp>
      <p:sp>
        <p:nvSpPr>
          <p:cNvPr id="25" name="Rectangle 24"/>
          <p:cNvSpPr/>
          <p:nvPr/>
        </p:nvSpPr>
        <p:spPr>
          <a:xfrm>
            <a:off x="6750226" y="1999237"/>
            <a:ext cx="4992144" cy="1815882"/>
          </a:xfrm>
          <a:prstGeom prst="rect">
            <a:avLst/>
          </a:prstGeom>
        </p:spPr>
        <p:txBody>
          <a:bodyPr wrap="square">
            <a:spAutoFit/>
          </a:bodyPr>
          <a:lstStyle/>
          <a:p>
            <a:r>
              <a:rPr lang="en-GB" sz="1600" dirty="0"/>
              <a:t>Ranking of the countries are </a:t>
            </a:r>
            <a:r>
              <a:rPr lang="en-GB" sz="1600" dirty="0"/>
              <a:t> </a:t>
            </a:r>
            <a:r>
              <a:rPr lang="en-GB" sz="1600" dirty="0" smtClean="0"/>
              <a:t>the ordinal transformation </a:t>
            </a:r>
            <a:r>
              <a:rPr lang="en-GB" sz="1600" dirty="0" smtClean="0"/>
              <a:t>of </a:t>
            </a:r>
            <a:r>
              <a:rPr lang="en-GB" sz="1600" dirty="0"/>
              <a:t>the Happiness </a:t>
            </a:r>
            <a:r>
              <a:rPr lang="en-GB" sz="1600" dirty="0" smtClean="0"/>
              <a:t>Score. Ranking and Happiness Score, both imply the same thing. </a:t>
            </a:r>
          </a:p>
          <a:p>
            <a:r>
              <a:rPr lang="en-GB" sz="1600" dirty="0" smtClean="0"/>
              <a:t>Happiness score is the response variable in the dataset. The predictor variables are </a:t>
            </a:r>
            <a:r>
              <a:rPr lang="en-GB" sz="1600" dirty="0" smtClean="0"/>
              <a:t>GDP </a:t>
            </a:r>
            <a:r>
              <a:rPr lang="en-GB" sz="1600" dirty="0"/>
              <a:t>per capita, Social Support, Healthy life expectancy, Freedom to make life choices, Generosity, Perceptions of corruption. </a:t>
            </a:r>
            <a:endParaRPr lang="en-IN" sz="1600" dirty="0"/>
          </a:p>
        </p:txBody>
      </p:sp>
      <p:sp>
        <p:nvSpPr>
          <p:cNvPr id="28" name="TextBox 27"/>
          <p:cNvSpPr txBox="1"/>
          <p:nvPr/>
        </p:nvSpPr>
        <p:spPr>
          <a:xfrm>
            <a:off x="2215831" y="4388698"/>
            <a:ext cx="926123" cy="246221"/>
          </a:xfrm>
          <a:prstGeom prst="rect">
            <a:avLst/>
          </a:prstGeom>
          <a:noFill/>
        </p:spPr>
        <p:txBody>
          <a:bodyPr wrap="square" rtlCol="0">
            <a:spAutoFit/>
          </a:bodyPr>
          <a:lstStyle/>
          <a:p>
            <a:r>
              <a:rPr lang="en-US" sz="1000" dirty="0" smtClean="0"/>
              <a:t>SCORE</a:t>
            </a:r>
            <a:endParaRPr lang="en-IN" sz="1000" dirty="0"/>
          </a:p>
        </p:txBody>
      </p:sp>
      <p:sp>
        <p:nvSpPr>
          <p:cNvPr id="29" name="TextBox 28"/>
          <p:cNvSpPr txBox="1"/>
          <p:nvPr/>
        </p:nvSpPr>
        <p:spPr>
          <a:xfrm>
            <a:off x="2190432" y="2233483"/>
            <a:ext cx="926123" cy="246221"/>
          </a:xfrm>
          <a:prstGeom prst="rect">
            <a:avLst/>
          </a:prstGeom>
          <a:noFill/>
        </p:spPr>
        <p:txBody>
          <a:bodyPr wrap="square" rtlCol="0">
            <a:spAutoFit/>
          </a:bodyPr>
          <a:lstStyle/>
          <a:p>
            <a:r>
              <a:rPr lang="en-US" sz="1000" dirty="0" smtClean="0"/>
              <a:t>RANKING</a:t>
            </a:r>
            <a:endParaRPr lang="en-IN" sz="1000" dirty="0"/>
          </a:p>
        </p:txBody>
      </p:sp>
      <p:cxnSp>
        <p:nvCxnSpPr>
          <p:cNvPr id="30" name="Straight Connector 29">
            <a:extLst>
              <a:ext uri="{FF2B5EF4-FFF2-40B4-BE49-F238E27FC236}">
                <a16:creationId xmlns:a16="http://schemas.microsoft.com/office/drawing/2014/main" id="{7C7FAB46-DE61-404D-8E90-0003C854A9AA}"/>
              </a:ext>
            </a:extLst>
          </p:cNvPr>
          <p:cNvCxnSpPr>
            <a:cxnSpLocks/>
          </p:cNvCxnSpPr>
          <p:nvPr/>
        </p:nvCxnSpPr>
        <p:spPr>
          <a:xfrm>
            <a:off x="5970665" y="3911316"/>
            <a:ext cx="5871384"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nvGrpSpPr>
          <p:cNvPr id="42" name="Group 41">
            <a:extLst>
              <a:ext uri="{FF2B5EF4-FFF2-40B4-BE49-F238E27FC236}">
                <a16:creationId xmlns:a16="http://schemas.microsoft.com/office/drawing/2014/main" id="{FD98E108-4068-4FD2-A84D-6D7C02FB6361}"/>
              </a:ext>
            </a:extLst>
          </p:cNvPr>
          <p:cNvGrpSpPr/>
          <p:nvPr/>
        </p:nvGrpSpPr>
        <p:grpSpPr>
          <a:xfrm>
            <a:off x="5816217" y="660059"/>
            <a:ext cx="378937" cy="398146"/>
            <a:chOff x="4840288" y="5394325"/>
            <a:chExt cx="344488" cy="361951"/>
          </a:xfrm>
          <a:solidFill>
            <a:srgbClr val="FFC000"/>
          </a:solidFill>
        </p:grpSpPr>
        <p:sp>
          <p:nvSpPr>
            <p:cNvPr id="43" name="Freeform 193">
              <a:extLst>
                <a:ext uri="{FF2B5EF4-FFF2-40B4-BE49-F238E27FC236}">
                  <a16:creationId xmlns:a16="http://schemas.microsoft.com/office/drawing/2014/main" id="{4EB834CB-B1FD-4B48-A532-037A4D0B5FC5}"/>
                </a:ext>
              </a:extLst>
            </p:cNvPr>
            <p:cNvSpPr>
              <a:spLocks/>
            </p:cNvSpPr>
            <p:nvPr/>
          </p:nvSpPr>
          <p:spPr bwMode="auto">
            <a:xfrm>
              <a:off x="4840288" y="5394325"/>
              <a:ext cx="344488"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194">
              <a:extLst>
                <a:ext uri="{FF2B5EF4-FFF2-40B4-BE49-F238E27FC236}">
                  <a16:creationId xmlns:a16="http://schemas.microsoft.com/office/drawing/2014/main" id="{0E44EE81-A99E-42E8-A14C-477C8765595F}"/>
                </a:ext>
              </a:extLst>
            </p:cNvPr>
            <p:cNvSpPr>
              <a:spLocks noEditPoints="1"/>
            </p:cNvSpPr>
            <p:nvPr/>
          </p:nvSpPr>
          <p:spPr bwMode="auto">
            <a:xfrm>
              <a:off x="4840288" y="5413271"/>
              <a:ext cx="344488" cy="343005"/>
            </a:xfrm>
            <a:custGeom>
              <a:avLst/>
              <a:gdLst>
                <a:gd name="T0" fmla="*/ 84 w 92"/>
                <a:gd name="T1" fmla="*/ 52 h 80"/>
                <a:gd name="T2" fmla="*/ 8 w 92"/>
                <a:gd name="T3" fmla="*/ 0 h 80"/>
                <a:gd name="T4" fmla="*/ 2 w 92"/>
                <a:gd name="T5" fmla="*/ 52 h 80"/>
                <a:gd name="T6" fmla="*/ 2 w 92"/>
                <a:gd name="T7" fmla="*/ 56 h 80"/>
                <a:gd name="T8" fmla="*/ 44 w 92"/>
                <a:gd name="T9" fmla="*/ 64 h 80"/>
                <a:gd name="T10" fmla="*/ 46 w 92"/>
                <a:gd name="T11" fmla="*/ 80 h 80"/>
                <a:gd name="T12" fmla="*/ 48 w 92"/>
                <a:gd name="T13" fmla="*/ 64 h 80"/>
                <a:gd name="T14" fmla="*/ 90 w 92"/>
                <a:gd name="T15" fmla="*/ 56 h 80"/>
                <a:gd name="T16" fmla="*/ 90 w 92"/>
                <a:gd name="T17" fmla="*/ 52 h 80"/>
                <a:gd name="T18" fmla="*/ 35 w 92"/>
                <a:gd name="T19" fmla="*/ 31 h 80"/>
                <a:gd name="T20" fmla="*/ 28 w 92"/>
                <a:gd name="T21" fmla="*/ 42 h 80"/>
                <a:gd name="T22" fmla="*/ 24 w 92"/>
                <a:gd name="T23" fmla="*/ 42 h 80"/>
                <a:gd name="T24" fmla="*/ 17 w 92"/>
                <a:gd name="T25" fmla="*/ 31 h 80"/>
                <a:gd name="T26" fmla="*/ 21 w 92"/>
                <a:gd name="T27" fmla="*/ 31 h 80"/>
                <a:gd name="T28" fmla="*/ 31 w 92"/>
                <a:gd name="T29" fmla="*/ 31 h 80"/>
                <a:gd name="T30" fmla="*/ 17 w 92"/>
                <a:gd name="T31" fmla="*/ 17 h 80"/>
                <a:gd name="T32" fmla="*/ 24 w 92"/>
                <a:gd name="T33" fmla="*/ 6 h 80"/>
                <a:gd name="T34" fmla="*/ 28 w 92"/>
                <a:gd name="T35" fmla="*/ 6 h 80"/>
                <a:gd name="T36" fmla="*/ 35 w 92"/>
                <a:gd name="T37" fmla="*/ 17 h 80"/>
                <a:gd name="T38" fmla="*/ 31 w 92"/>
                <a:gd name="T39" fmla="*/ 17 h 80"/>
                <a:gd name="T40" fmla="*/ 21 w 92"/>
                <a:gd name="T41" fmla="*/ 17 h 80"/>
                <a:gd name="T42" fmla="*/ 50 w 92"/>
                <a:gd name="T43" fmla="*/ 72 h 80"/>
                <a:gd name="T44" fmla="*/ 42 w 92"/>
                <a:gd name="T45" fmla="*/ 72 h 80"/>
                <a:gd name="T46" fmla="*/ 50 w 92"/>
                <a:gd name="T47" fmla="*/ 72 h 80"/>
                <a:gd name="T48" fmla="*/ 54 w 92"/>
                <a:gd name="T49" fmla="*/ 48 h 80"/>
                <a:gd name="T50" fmla="*/ 44 w 92"/>
                <a:gd name="T51" fmla="*/ 46 h 80"/>
                <a:gd name="T52" fmla="*/ 46 w 92"/>
                <a:gd name="T53" fmla="*/ 28 h 80"/>
                <a:gd name="T54" fmla="*/ 56 w 92"/>
                <a:gd name="T55" fmla="*/ 30 h 80"/>
                <a:gd name="T56" fmla="*/ 72 w 92"/>
                <a:gd name="T57" fmla="*/ 46 h 80"/>
                <a:gd name="T58" fmla="*/ 62 w 92"/>
                <a:gd name="T59" fmla="*/ 48 h 80"/>
                <a:gd name="T60" fmla="*/ 60 w 92"/>
                <a:gd name="T61" fmla="*/ 10 h 80"/>
                <a:gd name="T62" fmla="*/ 70 w 92"/>
                <a:gd name="T63" fmla="*/ 8 h 80"/>
                <a:gd name="T64" fmla="*/ 72 w 92"/>
                <a:gd name="T6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26" y="22"/>
                  </a:moveTo>
                  <a:cubicBezTo>
                    <a:pt x="31" y="22"/>
                    <a:pt x="35" y="26"/>
                    <a:pt x="35" y="31"/>
                  </a:cubicBezTo>
                  <a:cubicBezTo>
                    <a:pt x="35" y="35"/>
                    <a:pt x="32" y="38"/>
                    <a:pt x="28" y="39"/>
                  </a:cubicBezTo>
                  <a:cubicBezTo>
                    <a:pt x="28" y="42"/>
                    <a:pt x="28" y="42"/>
                    <a:pt x="28" y="42"/>
                  </a:cubicBezTo>
                  <a:cubicBezTo>
                    <a:pt x="28" y="43"/>
                    <a:pt x="27" y="44"/>
                    <a:pt x="26" y="44"/>
                  </a:cubicBezTo>
                  <a:cubicBezTo>
                    <a:pt x="25" y="44"/>
                    <a:pt x="24" y="43"/>
                    <a:pt x="24" y="42"/>
                  </a:cubicBezTo>
                  <a:cubicBezTo>
                    <a:pt x="24" y="39"/>
                    <a:pt x="24" y="39"/>
                    <a:pt x="24" y="39"/>
                  </a:cubicBezTo>
                  <a:cubicBezTo>
                    <a:pt x="20" y="38"/>
                    <a:pt x="17" y="35"/>
                    <a:pt x="17" y="31"/>
                  </a:cubicBezTo>
                  <a:cubicBezTo>
                    <a:pt x="17" y="30"/>
                    <a:pt x="18" y="29"/>
                    <a:pt x="19" y="29"/>
                  </a:cubicBezTo>
                  <a:cubicBezTo>
                    <a:pt x="20" y="29"/>
                    <a:pt x="21" y="30"/>
                    <a:pt x="21" y="31"/>
                  </a:cubicBezTo>
                  <a:cubicBezTo>
                    <a:pt x="21" y="33"/>
                    <a:pt x="23" y="35"/>
                    <a:pt x="26" y="35"/>
                  </a:cubicBezTo>
                  <a:cubicBezTo>
                    <a:pt x="29" y="35"/>
                    <a:pt x="31" y="33"/>
                    <a:pt x="31" y="31"/>
                  </a:cubicBezTo>
                  <a:cubicBezTo>
                    <a:pt x="31" y="28"/>
                    <a:pt x="29" y="26"/>
                    <a:pt x="26" y="26"/>
                  </a:cubicBezTo>
                  <a:cubicBezTo>
                    <a:pt x="21" y="26"/>
                    <a:pt x="17" y="22"/>
                    <a:pt x="17" y="17"/>
                  </a:cubicBezTo>
                  <a:cubicBezTo>
                    <a:pt x="17" y="13"/>
                    <a:pt x="20" y="10"/>
                    <a:pt x="24" y="9"/>
                  </a:cubicBezTo>
                  <a:cubicBezTo>
                    <a:pt x="24" y="6"/>
                    <a:pt x="24" y="6"/>
                    <a:pt x="24" y="6"/>
                  </a:cubicBezTo>
                  <a:cubicBezTo>
                    <a:pt x="24" y="5"/>
                    <a:pt x="25" y="4"/>
                    <a:pt x="26" y="4"/>
                  </a:cubicBezTo>
                  <a:cubicBezTo>
                    <a:pt x="27" y="4"/>
                    <a:pt x="28" y="5"/>
                    <a:pt x="28" y="6"/>
                  </a:cubicBezTo>
                  <a:cubicBezTo>
                    <a:pt x="28" y="9"/>
                    <a:pt x="28" y="9"/>
                    <a:pt x="28" y="9"/>
                  </a:cubicBezTo>
                  <a:cubicBezTo>
                    <a:pt x="32" y="10"/>
                    <a:pt x="35" y="13"/>
                    <a:pt x="35" y="17"/>
                  </a:cubicBezTo>
                  <a:cubicBezTo>
                    <a:pt x="35" y="18"/>
                    <a:pt x="34" y="19"/>
                    <a:pt x="33" y="19"/>
                  </a:cubicBezTo>
                  <a:cubicBezTo>
                    <a:pt x="32" y="19"/>
                    <a:pt x="31" y="18"/>
                    <a:pt x="31" y="17"/>
                  </a:cubicBezTo>
                  <a:cubicBezTo>
                    <a:pt x="31" y="15"/>
                    <a:pt x="29" y="12"/>
                    <a:pt x="26" y="12"/>
                  </a:cubicBezTo>
                  <a:cubicBezTo>
                    <a:pt x="23" y="12"/>
                    <a:pt x="21" y="15"/>
                    <a:pt x="21" y="17"/>
                  </a:cubicBezTo>
                  <a:cubicBezTo>
                    <a:pt x="21" y="20"/>
                    <a:pt x="23" y="22"/>
                    <a:pt x="26" y="22"/>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56" y="46"/>
                  </a:moveTo>
                  <a:cubicBezTo>
                    <a:pt x="56" y="47"/>
                    <a:pt x="55" y="48"/>
                    <a:pt x="54" y="48"/>
                  </a:cubicBezTo>
                  <a:cubicBezTo>
                    <a:pt x="46" y="48"/>
                    <a:pt x="46" y="48"/>
                    <a:pt x="46" y="48"/>
                  </a:cubicBezTo>
                  <a:cubicBezTo>
                    <a:pt x="45" y="48"/>
                    <a:pt x="44" y="47"/>
                    <a:pt x="44" y="46"/>
                  </a:cubicBezTo>
                  <a:cubicBezTo>
                    <a:pt x="44" y="30"/>
                    <a:pt x="44" y="30"/>
                    <a:pt x="44" y="30"/>
                  </a:cubicBezTo>
                  <a:cubicBezTo>
                    <a:pt x="44" y="29"/>
                    <a:pt x="45" y="28"/>
                    <a:pt x="46" y="28"/>
                  </a:cubicBezTo>
                  <a:cubicBezTo>
                    <a:pt x="54" y="28"/>
                    <a:pt x="54" y="28"/>
                    <a:pt x="54" y="28"/>
                  </a:cubicBezTo>
                  <a:cubicBezTo>
                    <a:pt x="55" y="28"/>
                    <a:pt x="56" y="29"/>
                    <a:pt x="56" y="30"/>
                  </a:cubicBezTo>
                  <a:lnTo>
                    <a:pt x="56" y="46"/>
                  </a:lnTo>
                  <a:close/>
                  <a:moveTo>
                    <a:pt x="72" y="46"/>
                  </a:moveTo>
                  <a:cubicBezTo>
                    <a:pt x="72" y="47"/>
                    <a:pt x="71" y="48"/>
                    <a:pt x="70" y="48"/>
                  </a:cubicBezTo>
                  <a:cubicBezTo>
                    <a:pt x="62" y="48"/>
                    <a:pt x="62" y="48"/>
                    <a:pt x="62" y="48"/>
                  </a:cubicBezTo>
                  <a:cubicBezTo>
                    <a:pt x="61" y="48"/>
                    <a:pt x="60" y="47"/>
                    <a:pt x="60" y="46"/>
                  </a:cubicBezTo>
                  <a:cubicBezTo>
                    <a:pt x="60" y="10"/>
                    <a:pt x="60" y="10"/>
                    <a:pt x="60" y="10"/>
                  </a:cubicBezTo>
                  <a:cubicBezTo>
                    <a:pt x="60" y="9"/>
                    <a:pt x="61" y="8"/>
                    <a:pt x="62" y="8"/>
                  </a:cubicBezTo>
                  <a:cubicBezTo>
                    <a:pt x="70" y="8"/>
                    <a:pt x="70" y="8"/>
                    <a:pt x="70" y="8"/>
                  </a:cubicBezTo>
                  <a:cubicBezTo>
                    <a:pt x="71" y="8"/>
                    <a:pt x="72" y="9"/>
                    <a:pt x="72" y="10"/>
                  </a:cubicBezTo>
                  <a:lnTo>
                    <a:pt x="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5" name="Oval 44">
            <a:extLst>
              <a:ext uri="{FF2B5EF4-FFF2-40B4-BE49-F238E27FC236}">
                <a16:creationId xmlns:a16="http://schemas.microsoft.com/office/drawing/2014/main" id="{858AB71F-5FDE-449A-9148-544F79F94EE1}"/>
              </a:ext>
            </a:extLst>
          </p:cNvPr>
          <p:cNvSpPr/>
          <p:nvPr/>
        </p:nvSpPr>
        <p:spPr>
          <a:xfrm>
            <a:off x="5695843" y="493193"/>
            <a:ext cx="769967" cy="769967"/>
          </a:xfrm>
          <a:prstGeom prst="ellips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3" name="Group 52">
            <a:extLst>
              <a:ext uri="{FF2B5EF4-FFF2-40B4-BE49-F238E27FC236}">
                <a16:creationId xmlns:a16="http://schemas.microsoft.com/office/drawing/2014/main" id="{FD98E108-4068-4FD2-A84D-6D7C02FB6361}"/>
              </a:ext>
            </a:extLst>
          </p:cNvPr>
          <p:cNvGrpSpPr/>
          <p:nvPr/>
        </p:nvGrpSpPr>
        <p:grpSpPr>
          <a:xfrm>
            <a:off x="5877576" y="723642"/>
            <a:ext cx="378937" cy="398146"/>
            <a:chOff x="4840288" y="5394325"/>
            <a:chExt cx="344488" cy="361951"/>
          </a:xfrm>
          <a:solidFill>
            <a:srgbClr val="FFC000"/>
          </a:solidFill>
        </p:grpSpPr>
        <p:sp>
          <p:nvSpPr>
            <p:cNvPr id="54" name="Freeform 193">
              <a:extLst>
                <a:ext uri="{FF2B5EF4-FFF2-40B4-BE49-F238E27FC236}">
                  <a16:creationId xmlns:a16="http://schemas.microsoft.com/office/drawing/2014/main" id="{4EB834CB-B1FD-4B48-A532-037A4D0B5FC5}"/>
                </a:ext>
              </a:extLst>
            </p:cNvPr>
            <p:cNvSpPr>
              <a:spLocks/>
            </p:cNvSpPr>
            <p:nvPr/>
          </p:nvSpPr>
          <p:spPr bwMode="auto">
            <a:xfrm>
              <a:off x="4840288" y="5394325"/>
              <a:ext cx="344488"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194">
              <a:extLst>
                <a:ext uri="{FF2B5EF4-FFF2-40B4-BE49-F238E27FC236}">
                  <a16:creationId xmlns:a16="http://schemas.microsoft.com/office/drawing/2014/main" id="{0E44EE81-A99E-42E8-A14C-477C8765595F}"/>
                </a:ext>
              </a:extLst>
            </p:cNvPr>
            <p:cNvSpPr>
              <a:spLocks noEditPoints="1"/>
            </p:cNvSpPr>
            <p:nvPr/>
          </p:nvSpPr>
          <p:spPr bwMode="auto">
            <a:xfrm>
              <a:off x="4840288" y="5413271"/>
              <a:ext cx="344488" cy="343005"/>
            </a:xfrm>
            <a:custGeom>
              <a:avLst/>
              <a:gdLst>
                <a:gd name="T0" fmla="*/ 84 w 92"/>
                <a:gd name="T1" fmla="*/ 52 h 80"/>
                <a:gd name="T2" fmla="*/ 8 w 92"/>
                <a:gd name="T3" fmla="*/ 0 h 80"/>
                <a:gd name="T4" fmla="*/ 2 w 92"/>
                <a:gd name="T5" fmla="*/ 52 h 80"/>
                <a:gd name="T6" fmla="*/ 2 w 92"/>
                <a:gd name="T7" fmla="*/ 56 h 80"/>
                <a:gd name="T8" fmla="*/ 44 w 92"/>
                <a:gd name="T9" fmla="*/ 64 h 80"/>
                <a:gd name="T10" fmla="*/ 46 w 92"/>
                <a:gd name="T11" fmla="*/ 80 h 80"/>
                <a:gd name="T12" fmla="*/ 48 w 92"/>
                <a:gd name="T13" fmla="*/ 64 h 80"/>
                <a:gd name="T14" fmla="*/ 90 w 92"/>
                <a:gd name="T15" fmla="*/ 56 h 80"/>
                <a:gd name="T16" fmla="*/ 90 w 92"/>
                <a:gd name="T17" fmla="*/ 52 h 80"/>
                <a:gd name="T18" fmla="*/ 35 w 92"/>
                <a:gd name="T19" fmla="*/ 31 h 80"/>
                <a:gd name="T20" fmla="*/ 28 w 92"/>
                <a:gd name="T21" fmla="*/ 42 h 80"/>
                <a:gd name="T22" fmla="*/ 24 w 92"/>
                <a:gd name="T23" fmla="*/ 42 h 80"/>
                <a:gd name="T24" fmla="*/ 17 w 92"/>
                <a:gd name="T25" fmla="*/ 31 h 80"/>
                <a:gd name="T26" fmla="*/ 21 w 92"/>
                <a:gd name="T27" fmla="*/ 31 h 80"/>
                <a:gd name="T28" fmla="*/ 31 w 92"/>
                <a:gd name="T29" fmla="*/ 31 h 80"/>
                <a:gd name="T30" fmla="*/ 17 w 92"/>
                <a:gd name="T31" fmla="*/ 17 h 80"/>
                <a:gd name="T32" fmla="*/ 24 w 92"/>
                <a:gd name="T33" fmla="*/ 6 h 80"/>
                <a:gd name="T34" fmla="*/ 28 w 92"/>
                <a:gd name="T35" fmla="*/ 6 h 80"/>
                <a:gd name="T36" fmla="*/ 35 w 92"/>
                <a:gd name="T37" fmla="*/ 17 h 80"/>
                <a:gd name="T38" fmla="*/ 31 w 92"/>
                <a:gd name="T39" fmla="*/ 17 h 80"/>
                <a:gd name="T40" fmla="*/ 21 w 92"/>
                <a:gd name="T41" fmla="*/ 17 h 80"/>
                <a:gd name="T42" fmla="*/ 50 w 92"/>
                <a:gd name="T43" fmla="*/ 72 h 80"/>
                <a:gd name="T44" fmla="*/ 42 w 92"/>
                <a:gd name="T45" fmla="*/ 72 h 80"/>
                <a:gd name="T46" fmla="*/ 50 w 92"/>
                <a:gd name="T47" fmla="*/ 72 h 80"/>
                <a:gd name="T48" fmla="*/ 54 w 92"/>
                <a:gd name="T49" fmla="*/ 48 h 80"/>
                <a:gd name="T50" fmla="*/ 44 w 92"/>
                <a:gd name="T51" fmla="*/ 46 h 80"/>
                <a:gd name="T52" fmla="*/ 46 w 92"/>
                <a:gd name="T53" fmla="*/ 28 h 80"/>
                <a:gd name="T54" fmla="*/ 56 w 92"/>
                <a:gd name="T55" fmla="*/ 30 h 80"/>
                <a:gd name="T56" fmla="*/ 72 w 92"/>
                <a:gd name="T57" fmla="*/ 46 h 80"/>
                <a:gd name="T58" fmla="*/ 62 w 92"/>
                <a:gd name="T59" fmla="*/ 48 h 80"/>
                <a:gd name="T60" fmla="*/ 60 w 92"/>
                <a:gd name="T61" fmla="*/ 10 h 80"/>
                <a:gd name="T62" fmla="*/ 70 w 92"/>
                <a:gd name="T63" fmla="*/ 8 h 80"/>
                <a:gd name="T64" fmla="*/ 72 w 92"/>
                <a:gd name="T65"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26" y="22"/>
                  </a:moveTo>
                  <a:cubicBezTo>
                    <a:pt x="31" y="22"/>
                    <a:pt x="35" y="26"/>
                    <a:pt x="35" y="31"/>
                  </a:cubicBezTo>
                  <a:cubicBezTo>
                    <a:pt x="35" y="35"/>
                    <a:pt x="32" y="38"/>
                    <a:pt x="28" y="39"/>
                  </a:cubicBezTo>
                  <a:cubicBezTo>
                    <a:pt x="28" y="42"/>
                    <a:pt x="28" y="42"/>
                    <a:pt x="28" y="42"/>
                  </a:cubicBezTo>
                  <a:cubicBezTo>
                    <a:pt x="28" y="43"/>
                    <a:pt x="27" y="44"/>
                    <a:pt x="26" y="44"/>
                  </a:cubicBezTo>
                  <a:cubicBezTo>
                    <a:pt x="25" y="44"/>
                    <a:pt x="24" y="43"/>
                    <a:pt x="24" y="42"/>
                  </a:cubicBezTo>
                  <a:cubicBezTo>
                    <a:pt x="24" y="39"/>
                    <a:pt x="24" y="39"/>
                    <a:pt x="24" y="39"/>
                  </a:cubicBezTo>
                  <a:cubicBezTo>
                    <a:pt x="20" y="38"/>
                    <a:pt x="17" y="35"/>
                    <a:pt x="17" y="31"/>
                  </a:cubicBezTo>
                  <a:cubicBezTo>
                    <a:pt x="17" y="30"/>
                    <a:pt x="18" y="29"/>
                    <a:pt x="19" y="29"/>
                  </a:cubicBezTo>
                  <a:cubicBezTo>
                    <a:pt x="20" y="29"/>
                    <a:pt x="21" y="30"/>
                    <a:pt x="21" y="31"/>
                  </a:cubicBezTo>
                  <a:cubicBezTo>
                    <a:pt x="21" y="33"/>
                    <a:pt x="23" y="35"/>
                    <a:pt x="26" y="35"/>
                  </a:cubicBezTo>
                  <a:cubicBezTo>
                    <a:pt x="29" y="35"/>
                    <a:pt x="31" y="33"/>
                    <a:pt x="31" y="31"/>
                  </a:cubicBezTo>
                  <a:cubicBezTo>
                    <a:pt x="31" y="28"/>
                    <a:pt x="29" y="26"/>
                    <a:pt x="26" y="26"/>
                  </a:cubicBezTo>
                  <a:cubicBezTo>
                    <a:pt x="21" y="26"/>
                    <a:pt x="17" y="22"/>
                    <a:pt x="17" y="17"/>
                  </a:cubicBezTo>
                  <a:cubicBezTo>
                    <a:pt x="17" y="13"/>
                    <a:pt x="20" y="10"/>
                    <a:pt x="24" y="9"/>
                  </a:cubicBezTo>
                  <a:cubicBezTo>
                    <a:pt x="24" y="6"/>
                    <a:pt x="24" y="6"/>
                    <a:pt x="24" y="6"/>
                  </a:cubicBezTo>
                  <a:cubicBezTo>
                    <a:pt x="24" y="5"/>
                    <a:pt x="25" y="4"/>
                    <a:pt x="26" y="4"/>
                  </a:cubicBezTo>
                  <a:cubicBezTo>
                    <a:pt x="27" y="4"/>
                    <a:pt x="28" y="5"/>
                    <a:pt x="28" y="6"/>
                  </a:cubicBezTo>
                  <a:cubicBezTo>
                    <a:pt x="28" y="9"/>
                    <a:pt x="28" y="9"/>
                    <a:pt x="28" y="9"/>
                  </a:cubicBezTo>
                  <a:cubicBezTo>
                    <a:pt x="32" y="10"/>
                    <a:pt x="35" y="13"/>
                    <a:pt x="35" y="17"/>
                  </a:cubicBezTo>
                  <a:cubicBezTo>
                    <a:pt x="35" y="18"/>
                    <a:pt x="34" y="19"/>
                    <a:pt x="33" y="19"/>
                  </a:cubicBezTo>
                  <a:cubicBezTo>
                    <a:pt x="32" y="19"/>
                    <a:pt x="31" y="18"/>
                    <a:pt x="31" y="17"/>
                  </a:cubicBezTo>
                  <a:cubicBezTo>
                    <a:pt x="31" y="15"/>
                    <a:pt x="29" y="12"/>
                    <a:pt x="26" y="12"/>
                  </a:cubicBezTo>
                  <a:cubicBezTo>
                    <a:pt x="23" y="12"/>
                    <a:pt x="21" y="15"/>
                    <a:pt x="21" y="17"/>
                  </a:cubicBezTo>
                  <a:cubicBezTo>
                    <a:pt x="21" y="20"/>
                    <a:pt x="23" y="22"/>
                    <a:pt x="26" y="22"/>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56" y="46"/>
                  </a:moveTo>
                  <a:cubicBezTo>
                    <a:pt x="56" y="47"/>
                    <a:pt x="55" y="48"/>
                    <a:pt x="54" y="48"/>
                  </a:cubicBezTo>
                  <a:cubicBezTo>
                    <a:pt x="46" y="48"/>
                    <a:pt x="46" y="48"/>
                    <a:pt x="46" y="48"/>
                  </a:cubicBezTo>
                  <a:cubicBezTo>
                    <a:pt x="45" y="48"/>
                    <a:pt x="44" y="47"/>
                    <a:pt x="44" y="46"/>
                  </a:cubicBezTo>
                  <a:cubicBezTo>
                    <a:pt x="44" y="30"/>
                    <a:pt x="44" y="30"/>
                    <a:pt x="44" y="30"/>
                  </a:cubicBezTo>
                  <a:cubicBezTo>
                    <a:pt x="44" y="29"/>
                    <a:pt x="45" y="28"/>
                    <a:pt x="46" y="28"/>
                  </a:cubicBezTo>
                  <a:cubicBezTo>
                    <a:pt x="54" y="28"/>
                    <a:pt x="54" y="28"/>
                    <a:pt x="54" y="28"/>
                  </a:cubicBezTo>
                  <a:cubicBezTo>
                    <a:pt x="55" y="28"/>
                    <a:pt x="56" y="29"/>
                    <a:pt x="56" y="30"/>
                  </a:cubicBezTo>
                  <a:lnTo>
                    <a:pt x="56" y="46"/>
                  </a:lnTo>
                  <a:close/>
                  <a:moveTo>
                    <a:pt x="72" y="46"/>
                  </a:moveTo>
                  <a:cubicBezTo>
                    <a:pt x="72" y="47"/>
                    <a:pt x="71" y="48"/>
                    <a:pt x="70" y="48"/>
                  </a:cubicBezTo>
                  <a:cubicBezTo>
                    <a:pt x="62" y="48"/>
                    <a:pt x="62" y="48"/>
                    <a:pt x="62" y="48"/>
                  </a:cubicBezTo>
                  <a:cubicBezTo>
                    <a:pt x="61" y="48"/>
                    <a:pt x="60" y="47"/>
                    <a:pt x="60" y="46"/>
                  </a:cubicBezTo>
                  <a:cubicBezTo>
                    <a:pt x="60" y="10"/>
                    <a:pt x="60" y="10"/>
                    <a:pt x="60" y="10"/>
                  </a:cubicBezTo>
                  <a:cubicBezTo>
                    <a:pt x="60" y="9"/>
                    <a:pt x="61" y="8"/>
                    <a:pt x="62" y="8"/>
                  </a:cubicBezTo>
                  <a:cubicBezTo>
                    <a:pt x="70" y="8"/>
                    <a:pt x="70" y="8"/>
                    <a:pt x="70" y="8"/>
                  </a:cubicBezTo>
                  <a:cubicBezTo>
                    <a:pt x="71" y="8"/>
                    <a:pt x="72" y="9"/>
                    <a:pt x="72" y="10"/>
                  </a:cubicBezTo>
                  <a:lnTo>
                    <a:pt x="72"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pic>
        <p:nvPicPr>
          <p:cNvPr id="7" name="Datacleaning_Data">
            <a:hlinkClick r:id="" action="ppaction://media"/>
          </p:cNvPr>
          <p:cNvPicPr>
            <a:picLocks noChangeAspect="1"/>
          </p:cNvPicPr>
          <p:nvPr>
            <a:audioFile r:link="rId4"/>
            <p:extLst>
              <p:ext uri="{DAA4B4D4-6D71-4841-9C94-3DE7FCFB9230}">
                <p14:media xmlns:p14="http://schemas.microsoft.com/office/powerpoint/2010/main" r:embed="rId5">
                  <p14:trim end="2400"/>
                </p14:media>
              </p:ext>
            </p:extLst>
          </p:nvPr>
        </p:nvPicPr>
        <p:blipFill>
          <a:blip r:embed="rId10"/>
          <a:stretch>
            <a:fillRect/>
          </a:stretch>
        </p:blipFill>
        <p:spPr>
          <a:xfrm>
            <a:off x="11537249" y="112139"/>
            <a:ext cx="609600" cy="609600"/>
          </a:xfrm>
          <a:prstGeom prst="rect">
            <a:avLst/>
          </a:prstGeom>
        </p:spPr>
      </p:pic>
    </p:spTree>
    <p:extLst>
      <p:ext uri="{BB962C8B-B14F-4D97-AF65-F5344CB8AC3E}">
        <p14:creationId xmlns:p14="http://schemas.microsoft.com/office/powerpoint/2010/main" val="22535263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0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solidFill>
                  <a:srgbClr val="083D65"/>
                </a:solidFill>
              </a:rPr>
              <a:t>Exploratory Data Analysis </a:t>
            </a:r>
            <a:r>
              <a:rPr lang="en-US" dirty="0">
                <a:solidFill>
                  <a:srgbClr val="083D65"/>
                </a:solidFill>
              </a:rPr>
              <a:t>- </a:t>
            </a:r>
            <a:r>
              <a:rPr lang="en-US" dirty="0" smtClean="0">
                <a:solidFill>
                  <a:srgbClr val="083D65"/>
                </a:solidFill>
              </a:rPr>
              <a:t>I</a:t>
            </a:r>
            <a:endParaRPr lang="en-GB" dirty="0"/>
          </a:p>
        </p:txBody>
      </p:sp>
      <p:pic>
        <p:nvPicPr>
          <p:cNvPr id="20482" name="Picture 2" descr="Explaining the 68-95-99.7 rule for a Normal Distribution | by Michael  Galarnyk | Towards Data Science"/>
          <p:cNvPicPr>
            <a:picLocks noChangeAspect="1" noChangeArrowheads="1"/>
          </p:cNvPicPr>
          <p:nvPr/>
        </p:nvPicPr>
        <p:blipFill>
          <a:blip r:embed="rId4" cstate="hqprint">
            <a:extLst>
              <a:ext uri="{28A0092B-C50C-407E-A947-70E740481C1C}">
                <a14:useLocalDpi xmlns:a14="http://schemas.microsoft.com/office/drawing/2010/main" val="0"/>
              </a:ext>
            </a:extLst>
          </a:blip>
          <a:srcRect/>
          <a:stretch>
            <a:fillRect/>
          </a:stretch>
        </p:blipFill>
        <p:spPr bwMode="auto">
          <a:xfrm>
            <a:off x="1466850" y="1844673"/>
            <a:ext cx="8305800" cy="41529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325479" y="1423204"/>
            <a:ext cx="9541042" cy="646331"/>
          </a:xfrm>
          <a:prstGeom prst="rect">
            <a:avLst/>
          </a:prstGeom>
          <a:noFill/>
        </p:spPr>
        <p:txBody>
          <a:bodyPr wrap="square" rtlCol="0">
            <a:spAutoFit/>
          </a:bodyPr>
          <a:lstStyle/>
          <a:p>
            <a:pPr algn="ctr"/>
            <a:r>
              <a:rPr lang="en-GB" dirty="0"/>
              <a:t>Plotting the graph to identify the type of </a:t>
            </a:r>
            <a:r>
              <a:rPr lang="en-GB" dirty="0" smtClean="0"/>
              <a:t>distribution. Assuming normal distribution as below, the rest of the EDA is done:</a:t>
            </a:r>
            <a:endParaRPr lang="en-GB" dirty="0"/>
          </a:p>
        </p:txBody>
      </p:sp>
      <p:sp>
        <p:nvSpPr>
          <p:cNvPr id="6"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5"/>
          <a:stretch>
            <a:fillRect/>
          </a:stretch>
        </p:blipFill>
        <p:spPr>
          <a:xfrm>
            <a:off x="1355311" y="6295454"/>
            <a:ext cx="317019" cy="317019"/>
          </a:xfrm>
          <a:prstGeom prst="rect">
            <a:avLst/>
          </a:prstGeom>
        </p:spPr>
      </p:pic>
      <p:pic>
        <p:nvPicPr>
          <p:cNvPr id="8" name="Picture 7"/>
          <p:cNvPicPr>
            <a:picLocks noChangeAspect="1"/>
          </p:cNvPicPr>
          <p:nvPr/>
        </p:nvPicPr>
        <p:blipFill>
          <a:blip r:embed="rId5"/>
          <a:stretch>
            <a:fillRect/>
          </a:stretch>
        </p:blipFill>
        <p:spPr>
          <a:xfrm>
            <a:off x="6547937" y="6295454"/>
            <a:ext cx="317019" cy="317019"/>
          </a:xfrm>
          <a:prstGeom prst="rect">
            <a:avLst/>
          </a:prstGeom>
        </p:spPr>
      </p:pic>
      <p:pic>
        <p:nvPicPr>
          <p:cNvPr id="10" name="Picture 9"/>
          <p:cNvPicPr>
            <a:picLocks noChangeAspect="1"/>
          </p:cNvPicPr>
          <p:nvPr/>
        </p:nvPicPr>
        <p:blipFill>
          <a:blip r:embed="rId5"/>
          <a:stretch>
            <a:fillRect/>
          </a:stretch>
        </p:blipFill>
        <p:spPr>
          <a:xfrm>
            <a:off x="3860453" y="6295454"/>
            <a:ext cx="317019" cy="317019"/>
          </a:xfrm>
          <a:prstGeom prst="rect">
            <a:avLst/>
          </a:prstGeom>
        </p:spPr>
      </p:pic>
      <p:pic>
        <p:nvPicPr>
          <p:cNvPr id="11" name="Picture 10"/>
          <p:cNvPicPr>
            <a:picLocks noChangeAspect="1"/>
          </p:cNvPicPr>
          <p:nvPr/>
        </p:nvPicPr>
        <p:blipFill>
          <a:blip r:embed="rId5"/>
          <a:stretch>
            <a:fillRect/>
          </a:stretch>
        </p:blipFill>
        <p:spPr>
          <a:xfrm>
            <a:off x="8880465" y="6295454"/>
            <a:ext cx="317019" cy="317019"/>
          </a:xfrm>
          <a:prstGeom prst="rect">
            <a:avLst/>
          </a:prstGeom>
        </p:spPr>
      </p:pic>
      <p:pic>
        <p:nvPicPr>
          <p:cNvPr id="5" name="EDA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256921" y="406400"/>
            <a:ext cx="609600" cy="609600"/>
          </a:xfrm>
          <a:prstGeom prst="rect">
            <a:avLst/>
          </a:prstGeom>
        </p:spPr>
      </p:pic>
    </p:spTree>
    <p:extLst>
      <p:ext uri="{BB962C8B-B14F-4D97-AF65-F5344CB8AC3E}">
        <p14:creationId xmlns:p14="http://schemas.microsoft.com/office/powerpoint/2010/main" val="26145840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8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5C187EA-6CC3-444B-91D8-C1B185E2557E}"/>
              </a:ext>
            </a:extLst>
          </p:cNvPr>
          <p:cNvGraphicFramePr>
            <a:graphicFrameLocks noChangeAspect="1"/>
          </p:cNvGraphicFramePr>
          <p:nvPr>
            <p:custDataLst>
              <p:tags r:id="rId2"/>
            </p:custDataLst>
            <p:extLst>
              <p:ext uri="{D42A27DB-BD31-4B8C-83A1-F6EECF244321}">
                <p14:modId xmlns:p14="http://schemas.microsoft.com/office/powerpoint/2010/main" val="28236116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423" name="think-cell Slide" r:id="rId7" imgW="383" imgH="384" progId="TCLayout.ActiveDocument.1">
                  <p:embed/>
                </p:oleObj>
              </mc:Choice>
              <mc:Fallback>
                <p:oleObj name="think-cell Slide" r:id="rId7" imgW="383"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2846158A-72FB-4568-AA7B-1A9D7AACA0B7}"/>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le 1">
            <a:extLst>
              <a:ext uri="{FF2B5EF4-FFF2-40B4-BE49-F238E27FC236}">
                <a16:creationId xmlns:a16="http://schemas.microsoft.com/office/drawing/2014/main" id="{9ED82A91-8276-4407-89FC-36A9A9FAE1E5}"/>
              </a:ext>
            </a:extLst>
          </p:cNvPr>
          <p:cNvSpPr>
            <a:spLocks noGrp="1"/>
          </p:cNvSpPr>
          <p:nvPr>
            <p:ph type="title"/>
          </p:nvPr>
        </p:nvSpPr>
        <p:spPr/>
        <p:txBody>
          <a:bodyPr/>
          <a:lstStyle/>
          <a:p>
            <a:r>
              <a:rPr lang="en-US" dirty="0">
                <a:solidFill>
                  <a:srgbClr val="083D65"/>
                </a:solidFill>
              </a:rPr>
              <a:t>Exploratory Data Analysis </a:t>
            </a:r>
            <a:r>
              <a:rPr lang="en-US" dirty="0" smtClean="0">
                <a:solidFill>
                  <a:srgbClr val="083D65"/>
                </a:solidFill>
              </a:rPr>
              <a:t>- II</a:t>
            </a:r>
            <a:endParaRPr lang="en-US" dirty="0"/>
          </a:p>
        </p:txBody>
      </p:sp>
      <p:sp>
        <p:nvSpPr>
          <p:cNvPr id="10" name="TextBox 9">
            <a:extLst>
              <a:ext uri="{FF2B5EF4-FFF2-40B4-BE49-F238E27FC236}">
                <a16:creationId xmlns:a16="http://schemas.microsoft.com/office/drawing/2014/main" id="{9335BA5C-2A1B-4542-8CBE-EE77CD764B1F}"/>
              </a:ext>
            </a:extLst>
          </p:cNvPr>
          <p:cNvSpPr txBox="1"/>
          <p:nvPr/>
        </p:nvSpPr>
        <p:spPr>
          <a:xfrm>
            <a:off x="3312421" y="2264547"/>
            <a:ext cx="5005672" cy="504131"/>
          </a:xfrm>
          <a:prstGeom prst="rect">
            <a:avLst/>
          </a:prstGeom>
          <a:solidFill>
            <a:srgbClr val="FFC000"/>
          </a:solidFill>
        </p:spPr>
        <p:txBody>
          <a:bodyPr wrap="square" lIns="0" tIns="0" rIns="0" bIns="0" rtlCol="0" anchor="ctr" anchorCtr="0">
            <a:noAutofit/>
          </a:bodyPr>
          <a:lstStyle/>
          <a:p>
            <a:pPr algn="ctr">
              <a:spcAft>
                <a:spcPts val="1200"/>
              </a:spcAft>
            </a:pPr>
            <a:r>
              <a:rPr lang="da-DK" b="1" dirty="0" smtClean="0">
                <a:latin typeface="Arial" panose="020B0604020202020204" pitchFamily="34" charset="0"/>
                <a:cs typeface="Arial" panose="020B0604020202020204" pitchFamily="34" charset="0"/>
              </a:rPr>
              <a:t>Yearwise Data</a:t>
            </a:r>
            <a:endParaRPr lang="da-DK" b="1" dirty="0">
              <a:latin typeface="Arial" panose="020B0604020202020204" pitchFamily="34" charset="0"/>
              <a:cs typeface="Arial" panose="020B0604020202020204" pitchFamily="34" charset="0"/>
            </a:endParaRPr>
          </a:p>
        </p:txBody>
      </p:sp>
      <p:sp>
        <p:nvSpPr>
          <p:cNvPr id="16" name="Title 1">
            <a:extLst>
              <a:ext uri="{FF2B5EF4-FFF2-40B4-BE49-F238E27FC236}">
                <a16:creationId xmlns:a16="http://schemas.microsoft.com/office/drawing/2014/main" id="{9ED82A91-8276-4407-89FC-36A9A9FAE1E5}"/>
              </a:ext>
            </a:extLst>
          </p:cNvPr>
          <p:cNvSpPr txBox="1">
            <a:spLocks/>
          </p:cNvSpPr>
          <p:nvPr/>
        </p:nvSpPr>
        <p:spPr>
          <a:xfrm>
            <a:off x="649705" y="1211384"/>
            <a:ext cx="10732169" cy="889000"/>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a:lstStyle>
          <a:p>
            <a:r>
              <a:rPr lang="en-US" sz="3200" b="0" dirty="0" smtClean="0">
                <a:latin typeface="Calibri (Body)"/>
              </a:rPr>
              <a:t>A pie chart distribution to understand the happiness of top 5 countries. This mock will be replaced taking all the countries and their proportion ratios after grouping them into continents showing which continent has the most happy countries. This will be compared against time using line charts. </a:t>
            </a:r>
            <a:endParaRPr lang="en-US" sz="3200" b="0" dirty="0">
              <a:latin typeface="Calibri (Body)"/>
            </a:endParaRPr>
          </a:p>
        </p:txBody>
      </p:sp>
      <p:pic>
        <p:nvPicPr>
          <p:cNvPr id="17" name="Picture 5"/>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89165" y="3671640"/>
            <a:ext cx="4023361" cy="282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 name="Picture 2"/>
          <p:cNvPicPr>
            <a:picLocks noChangeAspect="1" noChangeArrowheads="1"/>
          </p:cNvPicPr>
          <p:nvPr/>
        </p:nvPicPr>
        <p:blipFill rotWithShape="1">
          <a:blip r:embed="rId10">
            <a:extLst>
              <a:ext uri="{28A0092B-C50C-407E-A947-70E740481C1C}">
                <a14:useLocalDpi xmlns:a14="http://schemas.microsoft.com/office/drawing/2010/main" val="0"/>
              </a:ext>
            </a:extLst>
          </a:blip>
          <a:srcRect l="2679" t="4150" r="3568" b="3872"/>
          <a:stretch/>
        </p:blipFill>
        <p:spPr bwMode="auto">
          <a:xfrm>
            <a:off x="6292084" y="3784756"/>
            <a:ext cx="3581418" cy="2619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4410667" y="3069531"/>
            <a:ext cx="3270294" cy="584775"/>
          </a:xfrm>
          <a:prstGeom prst="rect">
            <a:avLst/>
          </a:prstGeom>
          <a:noFill/>
        </p:spPr>
        <p:txBody>
          <a:bodyPr wrap="square" rtlCol="0">
            <a:spAutoFit/>
          </a:bodyPr>
          <a:lstStyle/>
          <a:p>
            <a:r>
              <a:rPr lang="en-GB" sz="1600" b="1" dirty="0" smtClean="0"/>
              <a:t>TOP 5 Country Ranking in the Year 2019, 2018</a:t>
            </a:r>
            <a:endParaRPr lang="en-GB" sz="1600" b="1" dirty="0"/>
          </a:p>
        </p:txBody>
      </p:sp>
      <p:sp>
        <p:nvSpPr>
          <p:cNvPr id="13"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11"/>
          <a:stretch>
            <a:fillRect/>
          </a:stretch>
        </p:blipFill>
        <p:spPr>
          <a:xfrm>
            <a:off x="1355311" y="6295454"/>
            <a:ext cx="317019" cy="317019"/>
          </a:xfrm>
          <a:prstGeom prst="rect">
            <a:avLst/>
          </a:prstGeom>
        </p:spPr>
      </p:pic>
      <p:pic>
        <p:nvPicPr>
          <p:cNvPr id="15" name="Picture 14"/>
          <p:cNvPicPr>
            <a:picLocks noChangeAspect="1"/>
          </p:cNvPicPr>
          <p:nvPr/>
        </p:nvPicPr>
        <p:blipFill>
          <a:blip r:embed="rId11"/>
          <a:stretch>
            <a:fillRect/>
          </a:stretch>
        </p:blipFill>
        <p:spPr>
          <a:xfrm>
            <a:off x="3610831" y="6295453"/>
            <a:ext cx="317019" cy="317019"/>
          </a:xfrm>
          <a:prstGeom prst="rect">
            <a:avLst/>
          </a:prstGeom>
        </p:spPr>
      </p:pic>
      <p:pic>
        <p:nvPicPr>
          <p:cNvPr id="19" name="Picture 18"/>
          <p:cNvPicPr>
            <a:picLocks noChangeAspect="1"/>
          </p:cNvPicPr>
          <p:nvPr/>
        </p:nvPicPr>
        <p:blipFill>
          <a:blip r:embed="rId11"/>
          <a:stretch>
            <a:fillRect/>
          </a:stretch>
        </p:blipFill>
        <p:spPr>
          <a:xfrm>
            <a:off x="6133575" y="6311306"/>
            <a:ext cx="317019" cy="317019"/>
          </a:xfrm>
          <a:prstGeom prst="rect">
            <a:avLst/>
          </a:prstGeom>
        </p:spPr>
      </p:pic>
      <p:pic>
        <p:nvPicPr>
          <p:cNvPr id="20" name="Picture 19"/>
          <p:cNvPicPr>
            <a:picLocks noChangeAspect="1"/>
          </p:cNvPicPr>
          <p:nvPr/>
        </p:nvPicPr>
        <p:blipFill>
          <a:blip r:embed="rId11"/>
          <a:stretch>
            <a:fillRect/>
          </a:stretch>
        </p:blipFill>
        <p:spPr>
          <a:xfrm>
            <a:off x="8643540" y="6279603"/>
            <a:ext cx="317019" cy="317019"/>
          </a:xfrm>
          <a:prstGeom prst="rect">
            <a:avLst/>
          </a:prstGeom>
        </p:spPr>
      </p:pic>
      <p:pic>
        <p:nvPicPr>
          <p:cNvPr id="6" name="EDA2">
            <a:hlinkClick r:id="" action="ppaction://media"/>
          </p:cNvPr>
          <p:cNvPicPr>
            <a:picLocks noChangeAspect="1"/>
          </p:cNvPicPr>
          <p:nvPr>
            <a:audioFile r:link="rId5"/>
            <p:extLst>
              <p:ext uri="{DAA4B4D4-6D71-4841-9C94-3DE7FCFB9230}">
                <p14:media xmlns:p14="http://schemas.microsoft.com/office/powerpoint/2010/main" r:embed="rId4"/>
              </p:ext>
            </p:extLst>
          </p:nvPr>
        </p:nvPicPr>
        <p:blipFill>
          <a:blip r:embed="rId12"/>
          <a:stretch>
            <a:fillRect/>
          </a:stretch>
        </p:blipFill>
        <p:spPr>
          <a:xfrm>
            <a:off x="10515460" y="295529"/>
            <a:ext cx="609600" cy="609600"/>
          </a:xfrm>
          <a:prstGeom prst="rect">
            <a:avLst/>
          </a:prstGeom>
        </p:spPr>
      </p:pic>
    </p:spTree>
    <p:extLst>
      <p:ext uri="{BB962C8B-B14F-4D97-AF65-F5344CB8AC3E}">
        <p14:creationId xmlns:p14="http://schemas.microsoft.com/office/powerpoint/2010/main" val="1741398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368"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5C187EA-6CC3-444B-91D8-C1B185E2557E}"/>
              </a:ext>
            </a:extLst>
          </p:cNvPr>
          <p:cNvGraphicFramePr>
            <a:graphicFrameLocks noChangeAspect="1"/>
          </p:cNvGraphicFramePr>
          <p:nvPr>
            <p:custDataLst>
              <p:tags r:id="rId2"/>
            </p:custDataLst>
            <p:extLst>
              <p:ext uri="{D42A27DB-BD31-4B8C-83A1-F6EECF244321}">
                <p14:modId xmlns:p14="http://schemas.microsoft.com/office/powerpoint/2010/main" val="38714181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68" name="think-cell Slide" r:id="rId7" imgW="383" imgH="384" progId="TCLayout.ActiveDocument.1">
                  <p:embed/>
                </p:oleObj>
              </mc:Choice>
              <mc:Fallback>
                <p:oleObj name="think-cell Slide" r:id="rId7" imgW="383"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2846158A-72FB-4568-AA7B-1A9D7AACA0B7}"/>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le 1">
            <a:extLst>
              <a:ext uri="{FF2B5EF4-FFF2-40B4-BE49-F238E27FC236}">
                <a16:creationId xmlns:a16="http://schemas.microsoft.com/office/drawing/2014/main" id="{9ED82A91-8276-4407-89FC-36A9A9FAE1E5}"/>
              </a:ext>
            </a:extLst>
          </p:cNvPr>
          <p:cNvSpPr>
            <a:spLocks noGrp="1"/>
          </p:cNvSpPr>
          <p:nvPr>
            <p:ph type="title"/>
          </p:nvPr>
        </p:nvSpPr>
        <p:spPr/>
        <p:txBody>
          <a:bodyPr/>
          <a:lstStyle/>
          <a:p>
            <a:r>
              <a:rPr lang="en-US" dirty="0" smtClean="0">
                <a:solidFill>
                  <a:srgbClr val="083D65"/>
                </a:solidFill>
              </a:rPr>
              <a:t>Exploratory </a:t>
            </a:r>
            <a:r>
              <a:rPr lang="en-US" dirty="0">
                <a:solidFill>
                  <a:srgbClr val="083D65"/>
                </a:solidFill>
              </a:rPr>
              <a:t>Data Analysis</a:t>
            </a:r>
            <a:r>
              <a:rPr lang="en-US" dirty="0" smtClean="0">
                <a:solidFill>
                  <a:srgbClr val="083D65"/>
                </a:solidFill>
              </a:rPr>
              <a:t> </a:t>
            </a:r>
            <a:r>
              <a:rPr lang="en-US" dirty="0">
                <a:solidFill>
                  <a:srgbClr val="083D65"/>
                </a:solidFill>
              </a:rPr>
              <a:t>- </a:t>
            </a:r>
            <a:r>
              <a:rPr lang="en-US" dirty="0" smtClean="0">
                <a:solidFill>
                  <a:srgbClr val="083D65"/>
                </a:solidFill>
              </a:rPr>
              <a:t>III</a:t>
            </a:r>
            <a:endParaRPr lang="en-US" dirty="0"/>
          </a:p>
        </p:txBody>
      </p:sp>
      <p:sp>
        <p:nvSpPr>
          <p:cNvPr id="10" name="TextBox 9">
            <a:extLst>
              <a:ext uri="{FF2B5EF4-FFF2-40B4-BE49-F238E27FC236}">
                <a16:creationId xmlns:a16="http://schemas.microsoft.com/office/drawing/2014/main" id="{9335BA5C-2A1B-4542-8CBE-EE77CD764B1F}"/>
              </a:ext>
            </a:extLst>
          </p:cNvPr>
          <p:cNvSpPr txBox="1"/>
          <p:nvPr/>
        </p:nvSpPr>
        <p:spPr>
          <a:xfrm>
            <a:off x="569221" y="2369846"/>
            <a:ext cx="5005672" cy="504131"/>
          </a:xfrm>
          <a:prstGeom prst="rect">
            <a:avLst/>
          </a:prstGeom>
          <a:solidFill>
            <a:srgbClr val="FFC000"/>
          </a:solidFill>
        </p:spPr>
        <p:txBody>
          <a:bodyPr wrap="square" lIns="0" tIns="0" rIns="0" bIns="0" rtlCol="0" anchor="ctr" anchorCtr="0">
            <a:noAutofit/>
          </a:bodyPr>
          <a:lstStyle/>
          <a:p>
            <a:pPr algn="ctr">
              <a:spcAft>
                <a:spcPts val="1200"/>
              </a:spcAft>
            </a:pPr>
            <a:r>
              <a:rPr lang="da-DK" b="1" dirty="0" smtClean="0">
                <a:latin typeface="Arial" panose="020B0604020202020204" pitchFamily="34" charset="0"/>
                <a:cs typeface="Arial" panose="020B0604020202020204" pitchFamily="34" charset="0"/>
              </a:rPr>
              <a:t>Rank Vs Score</a:t>
            </a:r>
            <a:endParaRPr lang="da-DK" b="1"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561563C9-1440-4946-9CB3-2297647BE51C}"/>
              </a:ext>
            </a:extLst>
          </p:cNvPr>
          <p:cNvSpPr txBox="1"/>
          <p:nvPr/>
        </p:nvSpPr>
        <p:spPr>
          <a:xfrm>
            <a:off x="6459940" y="2369846"/>
            <a:ext cx="5005672" cy="504131"/>
          </a:xfrm>
          <a:prstGeom prst="rect">
            <a:avLst/>
          </a:prstGeom>
          <a:solidFill>
            <a:srgbClr val="FFC000"/>
          </a:solidFill>
        </p:spPr>
        <p:txBody>
          <a:bodyPr wrap="square" lIns="0" tIns="0" rIns="0" bIns="0" rtlCol="0" anchor="ctr" anchorCtr="0">
            <a:noAutofit/>
          </a:bodyPr>
          <a:lstStyle/>
          <a:p>
            <a:pPr algn="ctr">
              <a:spcAft>
                <a:spcPts val="1200"/>
              </a:spcAft>
            </a:pPr>
            <a:r>
              <a:rPr lang="da-DK" b="1" dirty="0" smtClean="0">
                <a:latin typeface="Arial" panose="020B0604020202020204" pitchFamily="34" charset="0"/>
                <a:cs typeface="Arial" panose="020B0604020202020204" pitchFamily="34" charset="0"/>
              </a:rPr>
              <a:t>Factors Vs Score </a:t>
            </a:r>
            <a:endParaRPr lang="da-DK" b="1" dirty="0">
              <a:latin typeface="Arial" panose="020B0604020202020204" pitchFamily="34" charset="0"/>
              <a:cs typeface="Arial" panose="020B0604020202020204" pitchFamily="34" charset="0"/>
            </a:endParaRPr>
          </a:p>
        </p:txBody>
      </p:sp>
      <p:pic>
        <p:nvPicPr>
          <p:cNvPr id="13" name="Picture 4"/>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246445" y="3477136"/>
            <a:ext cx="3731096" cy="2238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5" name="Picture 2"/>
          <p:cNvPicPr>
            <a:picLocks noChangeAspect="1" noChangeArrowheads="1"/>
          </p:cNvPicPr>
          <p:nvPr/>
        </p:nvPicPr>
        <p:blipFill rotWithShape="1">
          <a:blip r:embed="rId10">
            <a:extLst>
              <a:ext uri="{28A0092B-C50C-407E-A947-70E740481C1C}">
                <a14:useLocalDpi xmlns:a14="http://schemas.microsoft.com/office/drawing/2010/main" val="0"/>
              </a:ext>
            </a:extLst>
          </a:blip>
          <a:srcRect l="1616" t="2319" r="1557" b="2496"/>
          <a:stretch/>
        </p:blipFill>
        <p:spPr bwMode="auto">
          <a:xfrm>
            <a:off x="6689613" y="3332669"/>
            <a:ext cx="3919771" cy="28792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Title 1">
            <a:extLst>
              <a:ext uri="{FF2B5EF4-FFF2-40B4-BE49-F238E27FC236}">
                <a16:creationId xmlns:a16="http://schemas.microsoft.com/office/drawing/2014/main" id="{9ED82A91-8276-4407-89FC-36A9A9FAE1E5}"/>
              </a:ext>
            </a:extLst>
          </p:cNvPr>
          <p:cNvSpPr txBox="1">
            <a:spLocks/>
          </p:cNvSpPr>
          <p:nvPr/>
        </p:nvSpPr>
        <p:spPr>
          <a:xfrm>
            <a:off x="569221" y="1264112"/>
            <a:ext cx="11089379" cy="8890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a:lstStyle>
          <a:p>
            <a:r>
              <a:rPr lang="en-US" sz="1800" b="0" dirty="0" smtClean="0">
                <a:latin typeface="Calibri "/>
              </a:rPr>
              <a:t>Understanding the happiness score from various variables.  </a:t>
            </a:r>
          </a:p>
          <a:p>
            <a:r>
              <a:rPr lang="en-US" sz="1800" b="0" dirty="0" smtClean="0">
                <a:latin typeface="Calibri "/>
              </a:rPr>
              <a:t>Below is a mock which takes top 5 countries and sees how various variables are impacting the happiness in top 5 countries.</a:t>
            </a:r>
            <a:endParaRPr lang="en-US" sz="1800" b="0" dirty="0">
              <a:latin typeface="Calibri "/>
            </a:endParaRPr>
          </a:p>
        </p:txBody>
      </p:sp>
      <p:sp>
        <p:nvSpPr>
          <p:cNvPr id="3" name="TextBox 2"/>
          <p:cNvSpPr txBox="1"/>
          <p:nvPr/>
        </p:nvSpPr>
        <p:spPr>
          <a:xfrm>
            <a:off x="2299063" y="5715794"/>
            <a:ext cx="1515291" cy="307777"/>
          </a:xfrm>
          <a:prstGeom prst="rect">
            <a:avLst/>
          </a:prstGeom>
          <a:noFill/>
        </p:spPr>
        <p:txBody>
          <a:bodyPr wrap="square" rtlCol="0">
            <a:spAutoFit/>
          </a:bodyPr>
          <a:lstStyle/>
          <a:p>
            <a:r>
              <a:rPr lang="en-GB" sz="1400" dirty="0" smtClean="0"/>
              <a:t>Country  Rank</a:t>
            </a:r>
            <a:endParaRPr lang="en-GB" sz="1400" dirty="0"/>
          </a:p>
        </p:txBody>
      </p:sp>
      <p:sp>
        <p:nvSpPr>
          <p:cNvPr id="6" name="TextBox 5"/>
          <p:cNvSpPr txBox="1"/>
          <p:nvPr/>
        </p:nvSpPr>
        <p:spPr>
          <a:xfrm>
            <a:off x="261258" y="4334855"/>
            <a:ext cx="1141942" cy="523220"/>
          </a:xfrm>
          <a:prstGeom prst="rect">
            <a:avLst/>
          </a:prstGeom>
          <a:noFill/>
        </p:spPr>
        <p:txBody>
          <a:bodyPr wrap="square" rtlCol="0">
            <a:spAutoFit/>
          </a:bodyPr>
          <a:lstStyle/>
          <a:p>
            <a:r>
              <a:rPr lang="en-GB" sz="1400" dirty="0" smtClean="0"/>
              <a:t>Happiness</a:t>
            </a:r>
          </a:p>
          <a:p>
            <a:r>
              <a:rPr lang="en-GB" sz="1400" dirty="0" smtClean="0"/>
              <a:t>    Score</a:t>
            </a:r>
            <a:endParaRPr lang="en-GB" sz="1400" dirty="0"/>
          </a:p>
        </p:txBody>
      </p:sp>
      <p:sp>
        <p:nvSpPr>
          <p:cNvPr id="12"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11"/>
          <a:stretch>
            <a:fillRect/>
          </a:stretch>
        </p:blipFill>
        <p:spPr>
          <a:xfrm>
            <a:off x="1355311" y="6295454"/>
            <a:ext cx="317019" cy="317019"/>
          </a:xfrm>
          <a:prstGeom prst="rect">
            <a:avLst/>
          </a:prstGeom>
        </p:spPr>
      </p:pic>
      <p:pic>
        <p:nvPicPr>
          <p:cNvPr id="17" name="Picture 16"/>
          <p:cNvPicPr>
            <a:picLocks noChangeAspect="1"/>
          </p:cNvPicPr>
          <p:nvPr/>
        </p:nvPicPr>
        <p:blipFill>
          <a:blip r:embed="rId11"/>
          <a:stretch>
            <a:fillRect/>
          </a:stretch>
        </p:blipFill>
        <p:spPr>
          <a:xfrm>
            <a:off x="3655844" y="6318953"/>
            <a:ext cx="317019" cy="317019"/>
          </a:xfrm>
          <a:prstGeom prst="rect">
            <a:avLst/>
          </a:prstGeom>
        </p:spPr>
      </p:pic>
      <p:pic>
        <p:nvPicPr>
          <p:cNvPr id="18" name="Picture 17"/>
          <p:cNvPicPr>
            <a:picLocks noChangeAspect="1"/>
          </p:cNvPicPr>
          <p:nvPr/>
        </p:nvPicPr>
        <p:blipFill>
          <a:blip r:embed="rId11"/>
          <a:stretch>
            <a:fillRect/>
          </a:stretch>
        </p:blipFill>
        <p:spPr>
          <a:xfrm>
            <a:off x="6081675" y="6304175"/>
            <a:ext cx="317019" cy="317019"/>
          </a:xfrm>
          <a:prstGeom prst="rect">
            <a:avLst/>
          </a:prstGeom>
        </p:spPr>
      </p:pic>
      <p:pic>
        <p:nvPicPr>
          <p:cNvPr id="19" name="Picture 18"/>
          <p:cNvPicPr>
            <a:picLocks noChangeAspect="1"/>
          </p:cNvPicPr>
          <p:nvPr/>
        </p:nvPicPr>
        <p:blipFill>
          <a:blip r:embed="rId11"/>
          <a:stretch>
            <a:fillRect/>
          </a:stretch>
        </p:blipFill>
        <p:spPr>
          <a:xfrm>
            <a:off x="8550381" y="6300749"/>
            <a:ext cx="317019" cy="317019"/>
          </a:xfrm>
          <a:prstGeom prst="rect">
            <a:avLst/>
          </a:prstGeom>
        </p:spPr>
      </p:pic>
      <p:pic>
        <p:nvPicPr>
          <p:cNvPr id="7" name="EDA3">
            <a:hlinkClick r:id="" action="ppaction://media"/>
          </p:cNvPr>
          <p:cNvPicPr>
            <a:picLocks noChangeAspect="1"/>
          </p:cNvPicPr>
          <p:nvPr>
            <a:audioFile r:link="rId4"/>
            <p:extLst>
              <p:ext uri="{DAA4B4D4-6D71-4841-9C94-3DE7FCFB9230}">
                <p14:media xmlns:p14="http://schemas.microsoft.com/office/powerpoint/2010/main" r:embed="rId5">
                  <p14:trim end="5424"/>
                </p14:media>
              </p:ext>
            </p:extLst>
          </p:nvPr>
        </p:nvPicPr>
        <p:blipFill>
          <a:blip r:embed="rId12"/>
          <a:stretch>
            <a:fillRect/>
          </a:stretch>
        </p:blipFill>
        <p:spPr>
          <a:xfrm>
            <a:off x="10609384" y="416281"/>
            <a:ext cx="609600" cy="609600"/>
          </a:xfrm>
          <a:prstGeom prst="rect">
            <a:avLst/>
          </a:prstGeom>
        </p:spPr>
      </p:pic>
    </p:spTree>
    <p:extLst>
      <p:ext uri="{BB962C8B-B14F-4D97-AF65-F5344CB8AC3E}">
        <p14:creationId xmlns:p14="http://schemas.microsoft.com/office/powerpoint/2010/main" val="36895788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00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Object 41" hidden="1">
            <a:extLst>
              <a:ext uri="{FF2B5EF4-FFF2-40B4-BE49-F238E27FC236}">
                <a16:creationId xmlns:a16="http://schemas.microsoft.com/office/drawing/2014/main" id="{64022F16-1C00-40A8-953F-A49AC9B53C10}"/>
              </a:ext>
            </a:extLst>
          </p:cNvPr>
          <p:cNvGraphicFramePr>
            <a:graphicFrameLocks noChangeAspect="1"/>
          </p:cNvGraphicFramePr>
          <p:nvPr>
            <p:custDataLst>
              <p:tags r:id="rId2"/>
            </p:custDataLst>
            <p:extLst>
              <p:ext uri="{D42A27DB-BD31-4B8C-83A1-F6EECF244321}">
                <p14:modId xmlns:p14="http://schemas.microsoft.com/office/powerpoint/2010/main" val="26311215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498" name="think-cell Slide" r:id="rId7" imgW="383" imgH="384" progId="TCLayout.ActiveDocument.1">
                  <p:embed/>
                </p:oleObj>
              </mc:Choice>
              <mc:Fallback>
                <p:oleObj name="think-cell Slide" r:id="rId7" imgW="383"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41" name="Rectangle 40" hidden="1">
            <a:extLst>
              <a:ext uri="{FF2B5EF4-FFF2-40B4-BE49-F238E27FC236}">
                <a16:creationId xmlns:a16="http://schemas.microsoft.com/office/drawing/2014/main" id="{DFE1F867-962D-4C78-9B5C-A1ECFDA3246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46" name="Rectangle 45">
            <a:extLst>
              <a:ext uri="{FF2B5EF4-FFF2-40B4-BE49-F238E27FC236}">
                <a16:creationId xmlns:a16="http://schemas.microsoft.com/office/drawing/2014/main" id="{E074C77F-12A9-4989-9FD2-8C516C632BC2}"/>
              </a:ext>
            </a:extLst>
          </p:cNvPr>
          <p:cNvSpPr/>
          <p:nvPr/>
        </p:nvSpPr>
        <p:spPr>
          <a:xfrm>
            <a:off x="4843266" y="1255153"/>
            <a:ext cx="2498059" cy="194524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073A9A8A-C13D-45AF-9993-C4AF81CBD779}"/>
              </a:ext>
            </a:extLst>
          </p:cNvPr>
          <p:cNvSpPr/>
          <p:nvPr/>
        </p:nvSpPr>
        <p:spPr>
          <a:xfrm>
            <a:off x="758469" y="1281527"/>
            <a:ext cx="2485518" cy="22374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DEB68-08C8-42AA-987C-B6A6B8F05269}"/>
              </a:ext>
            </a:extLst>
          </p:cNvPr>
          <p:cNvSpPr>
            <a:spLocks noGrp="1"/>
          </p:cNvSpPr>
          <p:nvPr>
            <p:ph type="title"/>
          </p:nvPr>
        </p:nvSpPr>
        <p:spPr>
          <a:xfrm>
            <a:off x="489758" y="227552"/>
            <a:ext cx="11125200" cy="731786"/>
          </a:xfrm>
        </p:spPr>
        <p:txBody>
          <a:bodyPr/>
          <a:lstStyle/>
          <a:p>
            <a:r>
              <a:rPr lang="en-US" dirty="0" smtClean="0">
                <a:solidFill>
                  <a:srgbClr val="083D65"/>
                </a:solidFill>
              </a:rPr>
              <a:t>STATISTICAL ANALYSIS</a:t>
            </a:r>
            <a:endParaRPr lang="en-US" dirty="0"/>
          </a:p>
        </p:txBody>
      </p:sp>
      <p:cxnSp>
        <p:nvCxnSpPr>
          <p:cNvPr id="7" name="Straight Connector 6">
            <a:extLst>
              <a:ext uri="{FF2B5EF4-FFF2-40B4-BE49-F238E27FC236}">
                <a16:creationId xmlns:a16="http://schemas.microsoft.com/office/drawing/2014/main" id="{630D765E-A057-4D29-829B-9DC9970C92B8}"/>
              </a:ext>
            </a:extLst>
          </p:cNvPr>
          <p:cNvCxnSpPr/>
          <p:nvPr/>
        </p:nvCxnSpPr>
        <p:spPr>
          <a:xfrm flipV="1">
            <a:off x="577042" y="1562793"/>
            <a:ext cx="11037916" cy="4505498"/>
          </a:xfrm>
          <a:prstGeom prst="line">
            <a:avLst/>
          </a:prstGeom>
          <a:ln w="63500">
            <a:solidFill>
              <a:schemeClr val="bg1">
                <a:lumMod val="85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A2FD349E-E1E9-4AE9-88BC-7BBD3CF46549}"/>
              </a:ext>
            </a:extLst>
          </p:cNvPr>
          <p:cNvSpPr/>
          <p:nvPr/>
        </p:nvSpPr>
        <p:spPr>
          <a:xfrm>
            <a:off x="1672330" y="5144407"/>
            <a:ext cx="603453" cy="603453"/>
          </a:xfrm>
          <a:prstGeom prst="ellipse">
            <a:avLst/>
          </a:prstGeom>
          <a:solidFill>
            <a:schemeClr val="accent4"/>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7F8431D-99DD-495A-AB48-2FD9B2292D6F}"/>
              </a:ext>
            </a:extLst>
          </p:cNvPr>
          <p:cNvSpPr/>
          <p:nvPr/>
        </p:nvSpPr>
        <p:spPr>
          <a:xfrm>
            <a:off x="9973367" y="1829707"/>
            <a:ext cx="603453" cy="603453"/>
          </a:xfrm>
          <a:prstGeom prst="ellipse">
            <a:avLst/>
          </a:prstGeom>
          <a:solidFill>
            <a:schemeClr val="accent4"/>
          </a:solidFill>
          <a:ln w="635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DDE8E9E4-38AE-444C-956B-29867680A8E8}"/>
              </a:ext>
            </a:extLst>
          </p:cNvPr>
          <p:cNvGrpSpPr/>
          <p:nvPr/>
        </p:nvGrpSpPr>
        <p:grpSpPr>
          <a:xfrm>
            <a:off x="1851970" y="5323509"/>
            <a:ext cx="244173" cy="245248"/>
            <a:chOff x="5554663" y="3248025"/>
            <a:chExt cx="360363" cy="361950"/>
          </a:xfrm>
          <a:solidFill>
            <a:schemeClr val="bg1"/>
          </a:solidFill>
        </p:grpSpPr>
        <p:sp>
          <p:nvSpPr>
            <p:cNvPr id="22" name="Rectangle 21">
              <a:extLst>
                <a:ext uri="{FF2B5EF4-FFF2-40B4-BE49-F238E27FC236}">
                  <a16:creationId xmlns:a16="http://schemas.microsoft.com/office/drawing/2014/main" id="{A9FB76A9-5DB4-4AFB-8356-D43C61660010}"/>
                </a:ext>
              </a:extLst>
            </p:cNvPr>
            <p:cNvSpPr>
              <a:spLocks noChangeArrowheads="1"/>
            </p:cNvSpPr>
            <p:nvPr/>
          </p:nvSpPr>
          <p:spPr bwMode="auto">
            <a:xfrm>
              <a:off x="5743575" y="3489325"/>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Rectangle 22">
              <a:extLst>
                <a:ext uri="{FF2B5EF4-FFF2-40B4-BE49-F238E27FC236}">
                  <a16:creationId xmlns:a16="http://schemas.microsoft.com/office/drawing/2014/main" id="{18D9675E-A91A-4D22-9E02-01E84BB9D35C}"/>
                </a:ext>
              </a:extLst>
            </p:cNvPr>
            <p:cNvSpPr>
              <a:spLocks noChangeArrowheads="1"/>
            </p:cNvSpPr>
            <p:nvPr/>
          </p:nvSpPr>
          <p:spPr bwMode="auto">
            <a:xfrm>
              <a:off x="5661025" y="3489325"/>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Rectangle 23">
              <a:extLst>
                <a:ext uri="{FF2B5EF4-FFF2-40B4-BE49-F238E27FC236}">
                  <a16:creationId xmlns:a16="http://schemas.microsoft.com/office/drawing/2014/main" id="{1B48FEE0-8A1C-464F-8039-17472960C994}"/>
                </a:ext>
              </a:extLst>
            </p:cNvPr>
            <p:cNvSpPr>
              <a:spLocks noChangeArrowheads="1"/>
            </p:cNvSpPr>
            <p:nvPr/>
          </p:nvSpPr>
          <p:spPr bwMode="auto">
            <a:xfrm>
              <a:off x="5743575" y="3429000"/>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Rectangle 24">
              <a:extLst>
                <a:ext uri="{FF2B5EF4-FFF2-40B4-BE49-F238E27FC236}">
                  <a16:creationId xmlns:a16="http://schemas.microsoft.com/office/drawing/2014/main" id="{02388E34-5AD9-4319-81A5-30CA0EF27F70}"/>
                </a:ext>
              </a:extLst>
            </p:cNvPr>
            <p:cNvSpPr>
              <a:spLocks noChangeArrowheads="1"/>
            </p:cNvSpPr>
            <p:nvPr/>
          </p:nvSpPr>
          <p:spPr bwMode="auto">
            <a:xfrm>
              <a:off x="5661025" y="3429000"/>
              <a:ext cx="66675" cy="460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33">
              <a:extLst>
                <a:ext uri="{FF2B5EF4-FFF2-40B4-BE49-F238E27FC236}">
                  <a16:creationId xmlns:a16="http://schemas.microsoft.com/office/drawing/2014/main" id="{AED4E883-94FA-428F-8DAD-B9815A3203BD}"/>
                </a:ext>
              </a:extLst>
            </p:cNvPr>
            <p:cNvSpPr>
              <a:spLocks noEditPoints="1"/>
            </p:cNvSpPr>
            <p:nvPr/>
          </p:nvSpPr>
          <p:spPr bwMode="auto">
            <a:xfrm>
              <a:off x="5554663" y="3368675"/>
              <a:ext cx="360363" cy="241300"/>
            </a:xfrm>
            <a:custGeom>
              <a:avLst/>
              <a:gdLst>
                <a:gd name="T0" fmla="*/ 2 w 96"/>
                <a:gd name="T1" fmla="*/ 64 h 64"/>
                <a:gd name="T2" fmla="*/ 96 w 96"/>
                <a:gd name="T3" fmla="*/ 62 h 64"/>
                <a:gd name="T4" fmla="*/ 0 w 96"/>
                <a:gd name="T5" fmla="*/ 0 h 64"/>
                <a:gd name="T6" fmla="*/ 10 w 96"/>
                <a:gd name="T7" fmla="*/ 32 h 64"/>
                <a:gd name="T8" fmla="*/ 10 w 96"/>
                <a:gd name="T9" fmla="*/ 28 h 64"/>
                <a:gd name="T10" fmla="*/ 24 w 96"/>
                <a:gd name="T11" fmla="*/ 16 h 64"/>
                <a:gd name="T12" fmla="*/ 8 w 96"/>
                <a:gd name="T13" fmla="*/ 14 h 64"/>
                <a:gd name="T14" fmla="*/ 24 w 96"/>
                <a:gd name="T15" fmla="*/ 12 h 64"/>
                <a:gd name="T16" fmla="*/ 26 w 96"/>
                <a:gd name="T17" fmla="*/ 4 h 64"/>
                <a:gd name="T18" fmla="*/ 28 w 96"/>
                <a:gd name="T19" fmla="*/ 12 h 64"/>
                <a:gd name="T20" fmla="*/ 46 w 96"/>
                <a:gd name="T21" fmla="*/ 6 h 64"/>
                <a:gd name="T22" fmla="*/ 50 w 96"/>
                <a:gd name="T23" fmla="*/ 6 h 64"/>
                <a:gd name="T24" fmla="*/ 68 w 96"/>
                <a:gd name="T25" fmla="*/ 12 h 64"/>
                <a:gd name="T26" fmla="*/ 70 w 96"/>
                <a:gd name="T27" fmla="*/ 4 h 64"/>
                <a:gd name="T28" fmla="*/ 72 w 96"/>
                <a:gd name="T29" fmla="*/ 12 h 64"/>
                <a:gd name="T30" fmla="*/ 88 w 96"/>
                <a:gd name="T31" fmla="*/ 14 h 64"/>
                <a:gd name="T32" fmla="*/ 72 w 96"/>
                <a:gd name="T33" fmla="*/ 16 h 64"/>
                <a:gd name="T34" fmla="*/ 86 w 96"/>
                <a:gd name="T35" fmla="*/ 28 h 64"/>
                <a:gd name="T36" fmla="*/ 86 w 96"/>
                <a:gd name="T37" fmla="*/ 32 h 64"/>
                <a:gd name="T38" fmla="*/ 72 w 96"/>
                <a:gd name="T39" fmla="*/ 44 h 64"/>
                <a:gd name="T40" fmla="*/ 88 w 96"/>
                <a:gd name="T41" fmla="*/ 46 h 64"/>
                <a:gd name="T42" fmla="*/ 72 w 96"/>
                <a:gd name="T43" fmla="*/ 48 h 64"/>
                <a:gd name="T44" fmla="*/ 70 w 96"/>
                <a:gd name="T45" fmla="*/ 56 h 64"/>
                <a:gd name="T46" fmla="*/ 68 w 96"/>
                <a:gd name="T47" fmla="*/ 48 h 64"/>
                <a:gd name="T48" fmla="*/ 50 w 96"/>
                <a:gd name="T49" fmla="*/ 54 h 64"/>
                <a:gd name="T50" fmla="*/ 46 w 96"/>
                <a:gd name="T51" fmla="*/ 54 h 64"/>
                <a:gd name="T52" fmla="*/ 28 w 96"/>
                <a:gd name="T53" fmla="*/ 48 h 64"/>
                <a:gd name="T54" fmla="*/ 26 w 96"/>
                <a:gd name="T55" fmla="*/ 56 h 64"/>
                <a:gd name="T56" fmla="*/ 24 w 96"/>
                <a:gd name="T57" fmla="*/ 48 h 64"/>
                <a:gd name="T58" fmla="*/ 8 w 96"/>
                <a:gd name="T59" fmla="*/ 46 h 64"/>
                <a:gd name="T60" fmla="*/ 24 w 96"/>
                <a:gd name="T61" fmla="*/ 44 h 64"/>
                <a:gd name="T62" fmla="*/ 10 w 96"/>
                <a:gd name="T63"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 h="64">
                  <a:moveTo>
                    <a:pt x="0" y="62"/>
                  </a:moveTo>
                  <a:cubicBezTo>
                    <a:pt x="0" y="63"/>
                    <a:pt x="1" y="64"/>
                    <a:pt x="2" y="64"/>
                  </a:cubicBezTo>
                  <a:cubicBezTo>
                    <a:pt x="94" y="64"/>
                    <a:pt x="94" y="64"/>
                    <a:pt x="94" y="64"/>
                  </a:cubicBezTo>
                  <a:cubicBezTo>
                    <a:pt x="95" y="64"/>
                    <a:pt x="96" y="63"/>
                    <a:pt x="96" y="62"/>
                  </a:cubicBezTo>
                  <a:cubicBezTo>
                    <a:pt x="96" y="0"/>
                    <a:pt x="96" y="0"/>
                    <a:pt x="96" y="0"/>
                  </a:cubicBezTo>
                  <a:cubicBezTo>
                    <a:pt x="0" y="0"/>
                    <a:pt x="0" y="0"/>
                    <a:pt x="0" y="0"/>
                  </a:cubicBezTo>
                  <a:lnTo>
                    <a:pt x="0" y="62"/>
                  </a:lnTo>
                  <a:close/>
                  <a:moveTo>
                    <a:pt x="10" y="32"/>
                  </a:moveTo>
                  <a:cubicBezTo>
                    <a:pt x="9" y="32"/>
                    <a:pt x="8" y="31"/>
                    <a:pt x="8" y="30"/>
                  </a:cubicBezTo>
                  <a:cubicBezTo>
                    <a:pt x="8" y="29"/>
                    <a:pt x="9" y="28"/>
                    <a:pt x="10" y="28"/>
                  </a:cubicBezTo>
                  <a:cubicBezTo>
                    <a:pt x="24" y="28"/>
                    <a:pt x="24" y="28"/>
                    <a:pt x="24" y="28"/>
                  </a:cubicBezTo>
                  <a:cubicBezTo>
                    <a:pt x="24" y="16"/>
                    <a:pt x="24" y="16"/>
                    <a:pt x="24" y="16"/>
                  </a:cubicBezTo>
                  <a:cubicBezTo>
                    <a:pt x="10" y="16"/>
                    <a:pt x="10" y="16"/>
                    <a:pt x="10" y="16"/>
                  </a:cubicBezTo>
                  <a:cubicBezTo>
                    <a:pt x="9" y="16"/>
                    <a:pt x="8" y="15"/>
                    <a:pt x="8" y="14"/>
                  </a:cubicBezTo>
                  <a:cubicBezTo>
                    <a:pt x="8" y="13"/>
                    <a:pt x="9" y="12"/>
                    <a:pt x="10" y="12"/>
                  </a:cubicBezTo>
                  <a:cubicBezTo>
                    <a:pt x="24" y="12"/>
                    <a:pt x="24" y="12"/>
                    <a:pt x="24" y="12"/>
                  </a:cubicBezTo>
                  <a:cubicBezTo>
                    <a:pt x="24" y="6"/>
                    <a:pt x="24" y="6"/>
                    <a:pt x="24" y="6"/>
                  </a:cubicBezTo>
                  <a:cubicBezTo>
                    <a:pt x="24" y="5"/>
                    <a:pt x="25" y="4"/>
                    <a:pt x="26" y="4"/>
                  </a:cubicBezTo>
                  <a:cubicBezTo>
                    <a:pt x="27" y="4"/>
                    <a:pt x="28" y="5"/>
                    <a:pt x="28" y="6"/>
                  </a:cubicBezTo>
                  <a:cubicBezTo>
                    <a:pt x="28" y="12"/>
                    <a:pt x="28" y="12"/>
                    <a:pt x="28" y="12"/>
                  </a:cubicBezTo>
                  <a:cubicBezTo>
                    <a:pt x="46" y="12"/>
                    <a:pt x="46" y="12"/>
                    <a:pt x="46" y="12"/>
                  </a:cubicBezTo>
                  <a:cubicBezTo>
                    <a:pt x="46" y="6"/>
                    <a:pt x="46" y="6"/>
                    <a:pt x="46" y="6"/>
                  </a:cubicBezTo>
                  <a:cubicBezTo>
                    <a:pt x="46" y="5"/>
                    <a:pt x="47" y="4"/>
                    <a:pt x="48" y="4"/>
                  </a:cubicBezTo>
                  <a:cubicBezTo>
                    <a:pt x="49" y="4"/>
                    <a:pt x="50" y="5"/>
                    <a:pt x="50" y="6"/>
                  </a:cubicBezTo>
                  <a:cubicBezTo>
                    <a:pt x="50" y="12"/>
                    <a:pt x="50" y="12"/>
                    <a:pt x="50" y="12"/>
                  </a:cubicBezTo>
                  <a:cubicBezTo>
                    <a:pt x="68" y="12"/>
                    <a:pt x="68" y="12"/>
                    <a:pt x="68" y="12"/>
                  </a:cubicBezTo>
                  <a:cubicBezTo>
                    <a:pt x="68" y="6"/>
                    <a:pt x="68" y="6"/>
                    <a:pt x="68" y="6"/>
                  </a:cubicBezTo>
                  <a:cubicBezTo>
                    <a:pt x="68" y="5"/>
                    <a:pt x="69" y="4"/>
                    <a:pt x="70" y="4"/>
                  </a:cubicBezTo>
                  <a:cubicBezTo>
                    <a:pt x="71" y="4"/>
                    <a:pt x="72" y="5"/>
                    <a:pt x="72" y="6"/>
                  </a:cubicBezTo>
                  <a:cubicBezTo>
                    <a:pt x="72" y="12"/>
                    <a:pt x="72" y="12"/>
                    <a:pt x="72" y="12"/>
                  </a:cubicBezTo>
                  <a:cubicBezTo>
                    <a:pt x="86" y="12"/>
                    <a:pt x="86" y="12"/>
                    <a:pt x="86" y="12"/>
                  </a:cubicBezTo>
                  <a:cubicBezTo>
                    <a:pt x="87" y="12"/>
                    <a:pt x="88" y="13"/>
                    <a:pt x="88" y="14"/>
                  </a:cubicBezTo>
                  <a:cubicBezTo>
                    <a:pt x="88" y="15"/>
                    <a:pt x="87" y="16"/>
                    <a:pt x="86" y="16"/>
                  </a:cubicBezTo>
                  <a:cubicBezTo>
                    <a:pt x="72" y="16"/>
                    <a:pt x="72" y="16"/>
                    <a:pt x="72" y="16"/>
                  </a:cubicBezTo>
                  <a:cubicBezTo>
                    <a:pt x="72" y="28"/>
                    <a:pt x="72" y="28"/>
                    <a:pt x="72" y="28"/>
                  </a:cubicBezTo>
                  <a:cubicBezTo>
                    <a:pt x="86" y="28"/>
                    <a:pt x="86" y="28"/>
                    <a:pt x="86" y="28"/>
                  </a:cubicBezTo>
                  <a:cubicBezTo>
                    <a:pt x="87" y="28"/>
                    <a:pt x="88" y="29"/>
                    <a:pt x="88" y="30"/>
                  </a:cubicBezTo>
                  <a:cubicBezTo>
                    <a:pt x="88" y="31"/>
                    <a:pt x="87" y="32"/>
                    <a:pt x="86" y="32"/>
                  </a:cubicBezTo>
                  <a:cubicBezTo>
                    <a:pt x="72" y="32"/>
                    <a:pt x="72" y="32"/>
                    <a:pt x="72" y="32"/>
                  </a:cubicBezTo>
                  <a:cubicBezTo>
                    <a:pt x="72" y="44"/>
                    <a:pt x="72" y="44"/>
                    <a:pt x="72" y="44"/>
                  </a:cubicBezTo>
                  <a:cubicBezTo>
                    <a:pt x="86" y="44"/>
                    <a:pt x="86" y="44"/>
                    <a:pt x="86" y="44"/>
                  </a:cubicBezTo>
                  <a:cubicBezTo>
                    <a:pt x="87" y="44"/>
                    <a:pt x="88" y="45"/>
                    <a:pt x="88" y="46"/>
                  </a:cubicBezTo>
                  <a:cubicBezTo>
                    <a:pt x="88" y="47"/>
                    <a:pt x="87" y="48"/>
                    <a:pt x="86" y="48"/>
                  </a:cubicBezTo>
                  <a:cubicBezTo>
                    <a:pt x="72" y="48"/>
                    <a:pt x="72" y="48"/>
                    <a:pt x="72" y="48"/>
                  </a:cubicBezTo>
                  <a:cubicBezTo>
                    <a:pt x="72" y="54"/>
                    <a:pt x="72" y="54"/>
                    <a:pt x="72" y="54"/>
                  </a:cubicBezTo>
                  <a:cubicBezTo>
                    <a:pt x="72" y="55"/>
                    <a:pt x="71" y="56"/>
                    <a:pt x="70" y="56"/>
                  </a:cubicBezTo>
                  <a:cubicBezTo>
                    <a:pt x="69" y="56"/>
                    <a:pt x="68" y="55"/>
                    <a:pt x="68" y="54"/>
                  </a:cubicBezTo>
                  <a:cubicBezTo>
                    <a:pt x="68" y="48"/>
                    <a:pt x="68" y="48"/>
                    <a:pt x="68" y="48"/>
                  </a:cubicBezTo>
                  <a:cubicBezTo>
                    <a:pt x="50" y="48"/>
                    <a:pt x="50" y="48"/>
                    <a:pt x="50" y="48"/>
                  </a:cubicBezTo>
                  <a:cubicBezTo>
                    <a:pt x="50" y="54"/>
                    <a:pt x="50" y="54"/>
                    <a:pt x="50" y="54"/>
                  </a:cubicBezTo>
                  <a:cubicBezTo>
                    <a:pt x="50" y="55"/>
                    <a:pt x="49" y="56"/>
                    <a:pt x="48" y="56"/>
                  </a:cubicBezTo>
                  <a:cubicBezTo>
                    <a:pt x="47" y="56"/>
                    <a:pt x="46" y="55"/>
                    <a:pt x="46" y="54"/>
                  </a:cubicBezTo>
                  <a:cubicBezTo>
                    <a:pt x="46" y="48"/>
                    <a:pt x="46" y="48"/>
                    <a:pt x="46" y="48"/>
                  </a:cubicBezTo>
                  <a:cubicBezTo>
                    <a:pt x="28" y="48"/>
                    <a:pt x="28" y="48"/>
                    <a:pt x="28" y="48"/>
                  </a:cubicBezTo>
                  <a:cubicBezTo>
                    <a:pt x="28" y="54"/>
                    <a:pt x="28" y="54"/>
                    <a:pt x="28" y="54"/>
                  </a:cubicBezTo>
                  <a:cubicBezTo>
                    <a:pt x="28" y="55"/>
                    <a:pt x="27" y="56"/>
                    <a:pt x="26" y="56"/>
                  </a:cubicBezTo>
                  <a:cubicBezTo>
                    <a:pt x="25" y="56"/>
                    <a:pt x="24" y="55"/>
                    <a:pt x="24" y="54"/>
                  </a:cubicBezTo>
                  <a:cubicBezTo>
                    <a:pt x="24" y="48"/>
                    <a:pt x="24" y="48"/>
                    <a:pt x="24" y="48"/>
                  </a:cubicBezTo>
                  <a:cubicBezTo>
                    <a:pt x="10" y="48"/>
                    <a:pt x="10" y="48"/>
                    <a:pt x="10" y="48"/>
                  </a:cubicBezTo>
                  <a:cubicBezTo>
                    <a:pt x="9" y="48"/>
                    <a:pt x="8" y="47"/>
                    <a:pt x="8" y="46"/>
                  </a:cubicBezTo>
                  <a:cubicBezTo>
                    <a:pt x="8" y="45"/>
                    <a:pt x="9" y="44"/>
                    <a:pt x="10" y="44"/>
                  </a:cubicBezTo>
                  <a:cubicBezTo>
                    <a:pt x="24" y="44"/>
                    <a:pt x="24" y="44"/>
                    <a:pt x="24" y="44"/>
                  </a:cubicBezTo>
                  <a:cubicBezTo>
                    <a:pt x="24" y="32"/>
                    <a:pt x="24" y="32"/>
                    <a:pt x="24" y="32"/>
                  </a:cubicBezTo>
                  <a:lnTo>
                    <a:pt x="1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34">
              <a:extLst>
                <a:ext uri="{FF2B5EF4-FFF2-40B4-BE49-F238E27FC236}">
                  <a16:creationId xmlns:a16="http://schemas.microsoft.com/office/drawing/2014/main" id="{2C96FD89-CAFD-46A1-BFC4-0B81DBEE4976}"/>
                </a:ext>
              </a:extLst>
            </p:cNvPr>
            <p:cNvSpPr>
              <a:spLocks noEditPoints="1"/>
            </p:cNvSpPr>
            <p:nvPr/>
          </p:nvSpPr>
          <p:spPr bwMode="auto">
            <a:xfrm>
              <a:off x="5554663" y="3248025"/>
              <a:ext cx="360363" cy="106363"/>
            </a:xfrm>
            <a:custGeom>
              <a:avLst/>
              <a:gdLst>
                <a:gd name="T0" fmla="*/ 94 w 96"/>
                <a:gd name="T1" fmla="*/ 8 h 28"/>
                <a:gd name="T2" fmla="*/ 80 w 96"/>
                <a:gd name="T3" fmla="*/ 8 h 28"/>
                <a:gd name="T4" fmla="*/ 80 w 96"/>
                <a:gd name="T5" fmla="*/ 2 h 28"/>
                <a:gd name="T6" fmla="*/ 78 w 96"/>
                <a:gd name="T7" fmla="*/ 0 h 28"/>
                <a:gd name="T8" fmla="*/ 66 w 96"/>
                <a:gd name="T9" fmla="*/ 0 h 28"/>
                <a:gd name="T10" fmla="*/ 64 w 96"/>
                <a:gd name="T11" fmla="*/ 2 h 28"/>
                <a:gd name="T12" fmla="*/ 64 w 96"/>
                <a:gd name="T13" fmla="*/ 8 h 28"/>
                <a:gd name="T14" fmla="*/ 32 w 96"/>
                <a:gd name="T15" fmla="*/ 8 h 28"/>
                <a:gd name="T16" fmla="*/ 32 w 96"/>
                <a:gd name="T17" fmla="*/ 2 h 28"/>
                <a:gd name="T18" fmla="*/ 30 w 96"/>
                <a:gd name="T19" fmla="*/ 0 h 28"/>
                <a:gd name="T20" fmla="*/ 18 w 96"/>
                <a:gd name="T21" fmla="*/ 0 h 28"/>
                <a:gd name="T22" fmla="*/ 16 w 96"/>
                <a:gd name="T23" fmla="*/ 2 h 28"/>
                <a:gd name="T24" fmla="*/ 16 w 96"/>
                <a:gd name="T25" fmla="*/ 8 h 28"/>
                <a:gd name="T26" fmla="*/ 2 w 96"/>
                <a:gd name="T27" fmla="*/ 8 h 28"/>
                <a:gd name="T28" fmla="*/ 0 w 96"/>
                <a:gd name="T29" fmla="*/ 10 h 28"/>
                <a:gd name="T30" fmla="*/ 0 w 96"/>
                <a:gd name="T31" fmla="*/ 28 h 28"/>
                <a:gd name="T32" fmla="*/ 96 w 96"/>
                <a:gd name="T33" fmla="*/ 28 h 28"/>
                <a:gd name="T34" fmla="*/ 96 w 96"/>
                <a:gd name="T35" fmla="*/ 10 h 28"/>
                <a:gd name="T36" fmla="*/ 94 w 96"/>
                <a:gd name="T37" fmla="*/ 8 h 28"/>
                <a:gd name="T38" fmla="*/ 28 w 96"/>
                <a:gd name="T39" fmla="*/ 16 h 28"/>
                <a:gd name="T40" fmla="*/ 20 w 96"/>
                <a:gd name="T41" fmla="*/ 16 h 28"/>
                <a:gd name="T42" fmla="*/ 20 w 96"/>
                <a:gd name="T43" fmla="*/ 4 h 28"/>
                <a:gd name="T44" fmla="*/ 28 w 96"/>
                <a:gd name="T45" fmla="*/ 4 h 28"/>
                <a:gd name="T46" fmla="*/ 28 w 96"/>
                <a:gd name="T47" fmla="*/ 16 h 28"/>
                <a:gd name="T48" fmla="*/ 76 w 96"/>
                <a:gd name="T49" fmla="*/ 16 h 28"/>
                <a:gd name="T50" fmla="*/ 68 w 96"/>
                <a:gd name="T51" fmla="*/ 16 h 28"/>
                <a:gd name="T52" fmla="*/ 68 w 96"/>
                <a:gd name="T53" fmla="*/ 4 h 28"/>
                <a:gd name="T54" fmla="*/ 76 w 96"/>
                <a:gd name="T55" fmla="*/ 4 h 28"/>
                <a:gd name="T56" fmla="*/ 76 w 96"/>
                <a:gd name="T57"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6" h="28">
                  <a:moveTo>
                    <a:pt x="94" y="8"/>
                  </a:moveTo>
                  <a:cubicBezTo>
                    <a:pt x="80" y="8"/>
                    <a:pt x="80" y="8"/>
                    <a:pt x="80" y="8"/>
                  </a:cubicBezTo>
                  <a:cubicBezTo>
                    <a:pt x="80" y="2"/>
                    <a:pt x="80" y="2"/>
                    <a:pt x="80" y="2"/>
                  </a:cubicBezTo>
                  <a:cubicBezTo>
                    <a:pt x="80" y="1"/>
                    <a:pt x="79" y="0"/>
                    <a:pt x="78" y="0"/>
                  </a:cubicBezTo>
                  <a:cubicBezTo>
                    <a:pt x="66" y="0"/>
                    <a:pt x="66" y="0"/>
                    <a:pt x="66" y="0"/>
                  </a:cubicBezTo>
                  <a:cubicBezTo>
                    <a:pt x="65" y="0"/>
                    <a:pt x="64" y="1"/>
                    <a:pt x="64" y="2"/>
                  </a:cubicBezTo>
                  <a:cubicBezTo>
                    <a:pt x="64" y="8"/>
                    <a:pt x="64" y="8"/>
                    <a:pt x="64" y="8"/>
                  </a:cubicBezTo>
                  <a:cubicBezTo>
                    <a:pt x="32" y="8"/>
                    <a:pt x="32" y="8"/>
                    <a:pt x="32" y="8"/>
                  </a:cubicBezTo>
                  <a:cubicBezTo>
                    <a:pt x="32" y="2"/>
                    <a:pt x="32" y="2"/>
                    <a:pt x="32" y="2"/>
                  </a:cubicBezTo>
                  <a:cubicBezTo>
                    <a:pt x="32" y="1"/>
                    <a:pt x="31" y="0"/>
                    <a:pt x="30" y="0"/>
                  </a:cubicBezTo>
                  <a:cubicBezTo>
                    <a:pt x="18" y="0"/>
                    <a:pt x="18" y="0"/>
                    <a:pt x="18" y="0"/>
                  </a:cubicBezTo>
                  <a:cubicBezTo>
                    <a:pt x="17" y="0"/>
                    <a:pt x="16" y="1"/>
                    <a:pt x="16" y="2"/>
                  </a:cubicBezTo>
                  <a:cubicBezTo>
                    <a:pt x="16" y="8"/>
                    <a:pt x="16" y="8"/>
                    <a:pt x="16" y="8"/>
                  </a:cubicBezTo>
                  <a:cubicBezTo>
                    <a:pt x="2" y="8"/>
                    <a:pt x="2" y="8"/>
                    <a:pt x="2" y="8"/>
                  </a:cubicBezTo>
                  <a:cubicBezTo>
                    <a:pt x="1" y="8"/>
                    <a:pt x="0" y="9"/>
                    <a:pt x="0" y="10"/>
                  </a:cubicBezTo>
                  <a:cubicBezTo>
                    <a:pt x="0" y="28"/>
                    <a:pt x="0" y="28"/>
                    <a:pt x="0" y="28"/>
                  </a:cubicBezTo>
                  <a:cubicBezTo>
                    <a:pt x="96" y="28"/>
                    <a:pt x="96" y="28"/>
                    <a:pt x="96" y="28"/>
                  </a:cubicBezTo>
                  <a:cubicBezTo>
                    <a:pt x="96" y="10"/>
                    <a:pt x="96" y="10"/>
                    <a:pt x="96" y="10"/>
                  </a:cubicBezTo>
                  <a:cubicBezTo>
                    <a:pt x="96" y="9"/>
                    <a:pt x="95" y="8"/>
                    <a:pt x="94" y="8"/>
                  </a:cubicBezTo>
                  <a:close/>
                  <a:moveTo>
                    <a:pt x="28" y="16"/>
                  </a:moveTo>
                  <a:cubicBezTo>
                    <a:pt x="20" y="16"/>
                    <a:pt x="20" y="16"/>
                    <a:pt x="20" y="16"/>
                  </a:cubicBezTo>
                  <a:cubicBezTo>
                    <a:pt x="20" y="4"/>
                    <a:pt x="20" y="4"/>
                    <a:pt x="20" y="4"/>
                  </a:cubicBezTo>
                  <a:cubicBezTo>
                    <a:pt x="28" y="4"/>
                    <a:pt x="28" y="4"/>
                    <a:pt x="28" y="4"/>
                  </a:cubicBezTo>
                  <a:lnTo>
                    <a:pt x="28" y="16"/>
                  </a:lnTo>
                  <a:close/>
                  <a:moveTo>
                    <a:pt x="76" y="16"/>
                  </a:moveTo>
                  <a:cubicBezTo>
                    <a:pt x="68" y="16"/>
                    <a:pt x="68" y="16"/>
                    <a:pt x="68" y="16"/>
                  </a:cubicBezTo>
                  <a:cubicBezTo>
                    <a:pt x="68" y="4"/>
                    <a:pt x="68" y="4"/>
                    <a:pt x="68" y="4"/>
                  </a:cubicBezTo>
                  <a:cubicBezTo>
                    <a:pt x="76" y="4"/>
                    <a:pt x="76" y="4"/>
                    <a:pt x="76" y="4"/>
                  </a:cubicBezTo>
                  <a:lnTo>
                    <a:pt x="7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0" name="Freeform 188">
            <a:extLst>
              <a:ext uri="{FF2B5EF4-FFF2-40B4-BE49-F238E27FC236}">
                <a16:creationId xmlns:a16="http://schemas.microsoft.com/office/drawing/2014/main" id="{9E571CFD-8B79-4CF1-A842-5B24F64B9274}"/>
              </a:ext>
            </a:extLst>
          </p:cNvPr>
          <p:cNvSpPr>
            <a:spLocks noEditPoints="1"/>
          </p:cNvSpPr>
          <p:nvPr/>
        </p:nvSpPr>
        <p:spPr bwMode="auto">
          <a:xfrm>
            <a:off x="10163575" y="1982523"/>
            <a:ext cx="223037" cy="297821"/>
          </a:xfrm>
          <a:custGeom>
            <a:avLst/>
            <a:gdLst>
              <a:gd name="T0" fmla="*/ 47 w 72"/>
              <a:gd name="T1" fmla="*/ 1 h 96"/>
              <a:gd name="T2" fmla="*/ 2 w 72"/>
              <a:gd name="T3" fmla="*/ 0 h 96"/>
              <a:gd name="T4" fmla="*/ 0 w 72"/>
              <a:gd name="T5" fmla="*/ 94 h 96"/>
              <a:gd name="T6" fmla="*/ 70 w 72"/>
              <a:gd name="T7" fmla="*/ 96 h 96"/>
              <a:gd name="T8" fmla="*/ 72 w 72"/>
              <a:gd name="T9" fmla="*/ 26 h 96"/>
              <a:gd name="T10" fmla="*/ 24 w 72"/>
              <a:gd name="T11" fmla="*/ 38 h 96"/>
              <a:gd name="T12" fmla="*/ 22 w 72"/>
              <a:gd name="T13" fmla="*/ 21 h 96"/>
              <a:gd name="T14" fmla="*/ 24 w 72"/>
              <a:gd name="T15" fmla="*/ 16 h 96"/>
              <a:gd name="T16" fmla="*/ 26 w 72"/>
              <a:gd name="T17" fmla="*/ 21 h 96"/>
              <a:gd name="T18" fmla="*/ 31 w 72"/>
              <a:gd name="T19" fmla="*/ 31 h 96"/>
              <a:gd name="T20" fmla="*/ 24 w 72"/>
              <a:gd name="T21" fmla="*/ 24 h 96"/>
              <a:gd name="T22" fmla="*/ 24 w 72"/>
              <a:gd name="T23" fmla="*/ 34 h 96"/>
              <a:gd name="T24" fmla="*/ 26 w 72"/>
              <a:gd name="T25" fmla="*/ 51 h 96"/>
              <a:gd name="T26" fmla="*/ 24 w 72"/>
              <a:gd name="T27" fmla="*/ 56 h 96"/>
              <a:gd name="T28" fmla="*/ 22 w 72"/>
              <a:gd name="T29" fmla="*/ 51 h 96"/>
              <a:gd name="T30" fmla="*/ 17 w 72"/>
              <a:gd name="T31" fmla="*/ 41 h 96"/>
              <a:gd name="T32" fmla="*/ 24 w 72"/>
              <a:gd name="T33" fmla="*/ 47 h 96"/>
              <a:gd name="T34" fmla="*/ 24 w 72"/>
              <a:gd name="T35" fmla="*/ 38 h 96"/>
              <a:gd name="T36" fmla="*/ 14 w 72"/>
              <a:gd name="T37" fmla="*/ 84 h 96"/>
              <a:gd name="T38" fmla="*/ 14 w 72"/>
              <a:gd name="T39" fmla="*/ 80 h 96"/>
              <a:gd name="T40" fmla="*/ 60 w 72"/>
              <a:gd name="T41" fmla="*/ 82 h 96"/>
              <a:gd name="T42" fmla="*/ 58 w 72"/>
              <a:gd name="T43" fmla="*/ 76 h 96"/>
              <a:gd name="T44" fmla="*/ 12 w 72"/>
              <a:gd name="T45" fmla="*/ 74 h 96"/>
              <a:gd name="T46" fmla="*/ 58 w 72"/>
              <a:gd name="T47" fmla="*/ 72 h 96"/>
              <a:gd name="T48" fmla="*/ 58 w 72"/>
              <a:gd name="T49" fmla="*/ 76 h 96"/>
              <a:gd name="T50" fmla="*/ 14 w 72"/>
              <a:gd name="T51" fmla="*/ 68 h 96"/>
              <a:gd name="T52" fmla="*/ 14 w 72"/>
              <a:gd name="T53" fmla="*/ 64 h 96"/>
              <a:gd name="T54" fmla="*/ 60 w 72"/>
              <a:gd name="T55" fmla="*/ 66 h 96"/>
              <a:gd name="T56" fmla="*/ 58 w 72"/>
              <a:gd name="T57" fmla="*/ 60 h 96"/>
              <a:gd name="T58" fmla="*/ 36 w 72"/>
              <a:gd name="T59" fmla="*/ 58 h 96"/>
              <a:gd name="T60" fmla="*/ 58 w 72"/>
              <a:gd name="T61" fmla="*/ 56 h 96"/>
              <a:gd name="T62" fmla="*/ 58 w 72"/>
              <a:gd name="T63" fmla="*/ 60 h 96"/>
              <a:gd name="T64" fmla="*/ 46 w 72"/>
              <a:gd name="T65" fmla="*/ 52 h 96"/>
              <a:gd name="T66" fmla="*/ 46 w 72"/>
              <a:gd name="T67" fmla="*/ 48 h 96"/>
              <a:gd name="T68" fmla="*/ 60 w 72"/>
              <a:gd name="T69" fmla="*/ 50 h 96"/>
              <a:gd name="T70" fmla="*/ 58 w 72"/>
              <a:gd name="T71" fmla="*/ 44 h 96"/>
              <a:gd name="T72" fmla="*/ 44 w 72"/>
              <a:gd name="T73" fmla="*/ 42 h 96"/>
              <a:gd name="T74" fmla="*/ 58 w 72"/>
              <a:gd name="T75" fmla="*/ 40 h 96"/>
              <a:gd name="T76" fmla="*/ 58 w 72"/>
              <a:gd name="T77" fmla="*/ 44 h 96"/>
              <a:gd name="T78" fmla="*/ 58 w 72"/>
              <a:gd name="T79" fmla="*/ 28 h 96"/>
              <a:gd name="T80" fmla="*/ 46 w 72"/>
              <a:gd name="T81" fmla="*/ 28 h 96"/>
              <a:gd name="T82" fmla="*/ 44 w 72"/>
              <a:gd name="T83" fmla="*/ 15 h 96"/>
              <a:gd name="T84" fmla="*/ 44 w 72"/>
              <a:gd name="T85" fmla="*/ 3 h 96"/>
              <a:gd name="T86" fmla="*/ 58 w 72"/>
              <a:gd name="T87" fmla="*/ 2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2" h="96">
                <a:moveTo>
                  <a:pt x="71" y="25"/>
                </a:moveTo>
                <a:cubicBezTo>
                  <a:pt x="47" y="1"/>
                  <a:pt x="47" y="1"/>
                  <a:pt x="47" y="1"/>
                </a:cubicBezTo>
                <a:cubicBezTo>
                  <a:pt x="47" y="0"/>
                  <a:pt x="47" y="0"/>
                  <a:pt x="46" y="0"/>
                </a:cubicBezTo>
                <a:cubicBezTo>
                  <a:pt x="2" y="0"/>
                  <a:pt x="2" y="0"/>
                  <a:pt x="2" y="0"/>
                </a:cubicBezTo>
                <a:cubicBezTo>
                  <a:pt x="1" y="0"/>
                  <a:pt x="0" y="1"/>
                  <a:pt x="0" y="2"/>
                </a:cubicBezTo>
                <a:cubicBezTo>
                  <a:pt x="0" y="94"/>
                  <a:pt x="0" y="94"/>
                  <a:pt x="0" y="94"/>
                </a:cubicBezTo>
                <a:cubicBezTo>
                  <a:pt x="0" y="95"/>
                  <a:pt x="1" y="96"/>
                  <a:pt x="2" y="96"/>
                </a:cubicBezTo>
                <a:cubicBezTo>
                  <a:pt x="70" y="96"/>
                  <a:pt x="70" y="96"/>
                  <a:pt x="70" y="96"/>
                </a:cubicBezTo>
                <a:cubicBezTo>
                  <a:pt x="71" y="96"/>
                  <a:pt x="72" y="95"/>
                  <a:pt x="72" y="94"/>
                </a:cubicBezTo>
                <a:cubicBezTo>
                  <a:pt x="72" y="26"/>
                  <a:pt x="72" y="26"/>
                  <a:pt x="72" y="26"/>
                </a:cubicBezTo>
                <a:cubicBezTo>
                  <a:pt x="72" y="25"/>
                  <a:pt x="72" y="25"/>
                  <a:pt x="71" y="25"/>
                </a:cubicBezTo>
                <a:close/>
                <a:moveTo>
                  <a:pt x="24" y="38"/>
                </a:moveTo>
                <a:cubicBezTo>
                  <a:pt x="19" y="38"/>
                  <a:pt x="15" y="34"/>
                  <a:pt x="15" y="29"/>
                </a:cubicBezTo>
                <a:cubicBezTo>
                  <a:pt x="15" y="25"/>
                  <a:pt x="18" y="22"/>
                  <a:pt x="22" y="21"/>
                </a:cubicBezTo>
                <a:cubicBezTo>
                  <a:pt x="22" y="18"/>
                  <a:pt x="22" y="18"/>
                  <a:pt x="22" y="18"/>
                </a:cubicBezTo>
                <a:cubicBezTo>
                  <a:pt x="22" y="17"/>
                  <a:pt x="23" y="16"/>
                  <a:pt x="24" y="16"/>
                </a:cubicBezTo>
                <a:cubicBezTo>
                  <a:pt x="25" y="16"/>
                  <a:pt x="26" y="17"/>
                  <a:pt x="26" y="18"/>
                </a:cubicBezTo>
                <a:cubicBezTo>
                  <a:pt x="26" y="21"/>
                  <a:pt x="26" y="21"/>
                  <a:pt x="26" y="21"/>
                </a:cubicBezTo>
                <a:cubicBezTo>
                  <a:pt x="30" y="22"/>
                  <a:pt x="33" y="25"/>
                  <a:pt x="33" y="29"/>
                </a:cubicBezTo>
                <a:cubicBezTo>
                  <a:pt x="33" y="30"/>
                  <a:pt x="32" y="31"/>
                  <a:pt x="31" y="31"/>
                </a:cubicBezTo>
                <a:cubicBezTo>
                  <a:pt x="30" y="31"/>
                  <a:pt x="29" y="30"/>
                  <a:pt x="29" y="29"/>
                </a:cubicBezTo>
                <a:cubicBezTo>
                  <a:pt x="29" y="27"/>
                  <a:pt x="27" y="24"/>
                  <a:pt x="24" y="24"/>
                </a:cubicBezTo>
                <a:cubicBezTo>
                  <a:pt x="21" y="24"/>
                  <a:pt x="19" y="27"/>
                  <a:pt x="19" y="29"/>
                </a:cubicBezTo>
                <a:cubicBezTo>
                  <a:pt x="19" y="32"/>
                  <a:pt x="21" y="34"/>
                  <a:pt x="24" y="34"/>
                </a:cubicBezTo>
                <a:cubicBezTo>
                  <a:pt x="29" y="34"/>
                  <a:pt x="33" y="38"/>
                  <a:pt x="33" y="43"/>
                </a:cubicBezTo>
                <a:cubicBezTo>
                  <a:pt x="33" y="47"/>
                  <a:pt x="30" y="50"/>
                  <a:pt x="26" y="51"/>
                </a:cubicBezTo>
                <a:cubicBezTo>
                  <a:pt x="26" y="54"/>
                  <a:pt x="26" y="54"/>
                  <a:pt x="26" y="54"/>
                </a:cubicBezTo>
                <a:cubicBezTo>
                  <a:pt x="26" y="55"/>
                  <a:pt x="25" y="56"/>
                  <a:pt x="24" y="56"/>
                </a:cubicBezTo>
                <a:cubicBezTo>
                  <a:pt x="23" y="56"/>
                  <a:pt x="22" y="55"/>
                  <a:pt x="22" y="54"/>
                </a:cubicBezTo>
                <a:cubicBezTo>
                  <a:pt x="22" y="51"/>
                  <a:pt x="22" y="51"/>
                  <a:pt x="22" y="51"/>
                </a:cubicBezTo>
                <a:cubicBezTo>
                  <a:pt x="18" y="50"/>
                  <a:pt x="15" y="47"/>
                  <a:pt x="15" y="43"/>
                </a:cubicBezTo>
                <a:cubicBezTo>
                  <a:pt x="15" y="42"/>
                  <a:pt x="16" y="41"/>
                  <a:pt x="17" y="41"/>
                </a:cubicBezTo>
                <a:cubicBezTo>
                  <a:pt x="18" y="41"/>
                  <a:pt x="19" y="42"/>
                  <a:pt x="19" y="43"/>
                </a:cubicBezTo>
                <a:cubicBezTo>
                  <a:pt x="19" y="45"/>
                  <a:pt x="21" y="47"/>
                  <a:pt x="24" y="47"/>
                </a:cubicBezTo>
                <a:cubicBezTo>
                  <a:pt x="27" y="47"/>
                  <a:pt x="29" y="45"/>
                  <a:pt x="29" y="43"/>
                </a:cubicBezTo>
                <a:cubicBezTo>
                  <a:pt x="29" y="40"/>
                  <a:pt x="27" y="38"/>
                  <a:pt x="24" y="38"/>
                </a:cubicBezTo>
                <a:close/>
                <a:moveTo>
                  <a:pt x="58" y="84"/>
                </a:moveTo>
                <a:cubicBezTo>
                  <a:pt x="14" y="84"/>
                  <a:pt x="14" y="84"/>
                  <a:pt x="14" y="84"/>
                </a:cubicBezTo>
                <a:cubicBezTo>
                  <a:pt x="13" y="84"/>
                  <a:pt x="12" y="83"/>
                  <a:pt x="12" y="82"/>
                </a:cubicBezTo>
                <a:cubicBezTo>
                  <a:pt x="12" y="81"/>
                  <a:pt x="13" y="80"/>
                  <a:pt x="14" y="80"/>
                </a:cubicBezTo>
                <a:cubicBezTo>
                  <a:pt x="58" y="80"/>
                  <a:pt x="58" y="80"/>
                  <a:pt x="58" y="80"/>
                </a:cubicBezTo>
                <a:cubicBezTo>
                  <a:pt x="59" y="80"/>
                  <a:pt x="60" y="81"/>
                  <a:pt x="60" y="82"/>
                </a:cubicBezTo>
                <a:cubicBezTo>
                  <a:pt x="60" y="83"/>
                  <a:pt x="59" y="84"/>
                  <a:pt x="58" y="84"/>
                </a:cubicBezTo>
                <a:close/>
                <a:moveTo>
                  <a:pt x="58" y="76"/>
                </a:moveTo>
                <a:cubicBezTo>
                  <a:pt x="14" y="76"/>
                  <a:pt x="14" y="76"/>
                  <a:pt x="14" y="76"/>
                </a:cubicBezTo>
                <a:cubicBezTo>
                  <a:pt x="13" y="76"/>
                  <a:pt x="12" y="75"/>
                  <a:pt x="12" y="74"/>
                </a:cubicBezTo>
                <a:cubicBezTo>
                  <a:pt x="12" y="73"/>
                  <a:pt x="13" y="72"/>
                  <a:pt x="14" y="72"/>
                </a:cubicBezTo>
                <a:cubicBezTo>
                  <a:pt x="58" y="72"/>
                  <a:pt x="58" y="72"/>
                  <a:pt x="58" y="72"/>
                </a:cubicBezTo>
                <a:cubicBezTo>
                  <a:pt x="59" y="72"/>
                  <a:pt x="60" y="73"/>
                  <a:pt x="60" y="74"/>
                </a:cubicBezTo>
                <a:cubicBezTo>
                  <a:pt x="60" y="75"/>
                  <a:pt x="59" y="76"/>
                  <a:pt x="58" y="76"/>
                </a:cubicBezTo>
                <a:close/>
                <a:moveTo>
                  <a:pt x="58" y="68"/>
                </a:moveTo>
                <a:cubicBezTo>
                  <a:pt x="14" y="68"/>
                  <a:pt x="14" y="68"/>
                  <a:pt x="14" y="68"/>
                </a:cubicBezTo>
                <a:cubicBezTo>
                  <a:pt x="13" y="68"/>
                  <a:pt x="12" y="67"/>
                  <a:pt x="12" y="66"/>
                </a:cubicBezTo>
                <a:cubicBezTo>
                  <a:pt x="12" y="65"/>
                  <a:pt x="13" y="64"/>
                  <a:pt x="14" y="64"/>
                </a:cubicBezTo>
                <a:cubicBezTo>
                  <a:pt x="58" y="64"/>
                  <a:pt x="58" y="64"/>
                  <a:pt x="58" y="64"/>
                </a:cubicBezTo>
                <a:cubicBezTo>
                  <a:pt x="59" y="64"/>
                  <a:pt x="60" y="65"/>
                  <a:pt x="60" y="66"/>
                </a:cubicBezTo>
                <a:cubicBezTo>
                  <a:pt x="60" y="67"/>
                  <a:pt x="59" y="68"/>
                  <a:pt x="58" y="68"/>
                </a:cubicBezTo>
                <a:close/>
                <a:moveTo>
                  <a:pt x="58" y="60"/>
                </a:moveTo>
                <a:cubicBezTo>
                  <a:pt x="38" y="60"/>
                  <a:pt x="38" y="60"/>
                  <a:pt x="38" y="60"/>
                </a:cubicBezTo>
                <a:cubicBezTo>
                  <a:pt x="37" y="60"/>
                  <a:pt x="36" y="59"/>
                  <a:pt x="36" y="58"/>
                </a:cubicBezTo>
                <a:cubicBezTo>
                  <a:pt x="36" y="57"/>
                  <a:pt x="37" y="56"/>
                  <a:pt x="38" y="56"/>
                </a:cubicBezTo>
                <a:cubicBezTo>
                  <a:pt x="58" y="56"/>
                  <a:pt x="58" y="56"/>
                  <a:pt x="58" y="56"/>
                </a:cubicBezTo>
                <a:cubicBezTo>
                  <a:pt x="59" y="56"/>
                  <a:pt x="60" y="57"/>
                  <a:pt x="60" y="58"/>
                </a:cubicBezTo>
                <a:cubicBezTo>
                  <a:pt x="60" y="59"/>
                  <a:pt x="59" y="60"/>
                  <a:pt x="58" y="60"/>
                </a:cubicBezTo>
                <a:close/>
                <a:moveTo>
                  <a:pt x="58" y="52"/>
                </a:moveTo>
                <a:cubicBezTo>
                  <a:pt x="46" y="52"/>
                  <a:pt x="46" y="52"/>
                  <a:pt x="46" y="52"/>
                </a:cubicBezTo>
                <a:cubicBezTo>
                  <a:pt x="45" y="52"/>
                  <a:pt x="44" y="51"/>
                  <a:pt x="44" y="50"/>
                </a:cubicBezTo>
                <a:cubicBezTo>
                  <a:pt x="44" y="49"/>
                  <a:pt x="45" y="48"/>
                  <a:pt x="46" y="48"/>
                </a:cubicBezTo>
                <a:cubicBezTo>
                  <a:pt x="58" y="48"/>
                  <a:pt x="58" y="48"/>
                  <a:pt x="58" y="48"/>
                </a:cubicBezTo>
                <a:cubicBezTo>
                  <a:pt x="59" y="48"/>
                  <a:pt x="60" y="49"/>
                  <a:pt x="60" y="50"/>
                </a:cubicBezTo>
                <a:cubicBezTo>
                  <a:pt x="60" y="51"/>
                  <a:pt x="59" y="52"/>
                  <a:pt x="58" y="52"/>
                </a:cubicBezTo>
                <a:close/>
                <a:moveTo>
                  <a:pt x="58" y="44"/>
                </a:moveTo>
                <a:cubicBezTo>
                  <a:pt x="46" y="44"/>
                  <a:pt x="46" y="44"/>
                  <a:pt x="46" y="44"/>
                </a:cubicBezTo>
                <a:cubicBezTo>
                  <a:pt x="45" y="44"/>
                  <a:pt x="44" y="43"/>
                  <a:pt x="44" y="42"/>
                </a:cubicBezTo>
                <a:cubicBezTo>
                  <a:pt x="44" y="41"/>
                  <a:pt x="45" y="40"/>
                  <a:pt x="46" y="40"/>
                </a:cubicBezTo>
                <a:cubicBezTo>
                  <a:pt x="58" y="40"/>
                  <a:pt x="58" y="40"/>
                  <a:pt x="58" y="40"/>
                </a:cubicBezTo>
                <a:cubicBezTo>
                  <a:pt x="59" y="40"/>
                  <a:pt x="60" y="41"/>
                  <a:pt x="60" y="42"/>
                </a:cubicBezTo>
                <a:cubicBezTo>
                  <a:pt x="60" y="43"/>
                  <a:pt x="59" y="44"/>
                  <a:pt x="58" y="44"/>
                </a:cubicBezTo>
                <a:close/>
                <a:moveTo>
                  <a:pt x="58" y="28"/>
                </a:moveTo>
                <a:cubicBezTo>
                  <a:pt x="58" y="28"/>
                  <a:pt x="58" y="28"/>
                  <a:pt x="58" y="28"/>
                </a:cubicBezTo>
                <a:cubicBezTo>
                  <a:pt x="57" y="28"/>
                  <a:pt x="57" y="28"/>
                  <a:pt x="57" y="28"/>
                </a:cubicBezTo>
                <a:cubicBezTo>
                  <a:pt x="46" y="28"/>
                  <a:pt x="46" y="28"/>
                  <a:pt x="46" y="28"/>
                </a:cubicBezTo>
                <a:cubicBezTo>
                  <a:pt x="45" y="28"/>
                  <a:pt x="44" y="27"/>
                  <a:pt x="44" y="26"/>
                </a:cubicBezTo>
                <a:cubicBezTo>
                  <a:pt x="44" y="15"/>
                  <a:pt x="44" y="15"/>
                  <a:pt x="44" y="15"/>
                </a:cubicBezTo>
                <a:cubicBezTo>
                  <a:pt x="44" y="14"/>
                  <a:pt x="44" y="14"/>
                  <a:pt x="44" y="14"/>
                </a:cubicBezTo>
                <a:cubicBezTo>
                  <a:pt x="44" y="3"/>
                  <a:pt x="44" y="3"/>
                  <a:pt x="44" y="3"/>
                </a:cubicBezTo>
                <a:cubicBezTo>
                  <a:pt x="69" y="28"/>
                  <a:pt x="69" y="28"/>
                  <a:pt x="69" y="28"/>
                </a:cubicBezTo>
                <a:lnTo>
                  <a:pt x="58" y="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TextBox 42">
            <a:extLst>
              <a:ext uri="{FF2B5EF4-FFF2-40B4-BE49-F238E27FC236}">
                <a16:creationId xmlns:a16="http://schemas.microsoft.com/office/drawing/2014/main" id="{9F10FB9E-1CFE-41B9-9178-04DFBCBE9192}"/>
              </a:ext>
            </a:extLst>
          </p:cNvPr>
          <p:cNvSpPr txBox="1"/>
          <p:nvPr/>
        </p:nvSpPr>
        <p:spPr>
          <a:xfrm>
            <a:off x="975755" y="1485342"/>
            <a:ext cx="2050945" cy="1895635"/>
          </a:xfrm>
          <a:prstGeom prst="rect">
            <a:avLst/>
          </a:prstGeom>
          <a:noFill/>
        </p:spPr>
        <p:txBody>
          <a:bodyPr wrap="square" lIns="0" tIns="0" rIns="0" bIns="0" rtlCol="0" anchor="t" anchorCtr="0">
            <a:noAutofit/>
          </a:bodyPr>
          <a:lstStyle/>
          <a:p>
            <a:r>
              <a:rPr lang="en-GB" sz="1500" dirty="0"/>
              <a:t>Convert Happiness scores to </a:t>
            </a:r>
            <a:r>
              <a:rPr lang="en-GB" sz="1500" dirty="0" smtClean="0"/>
              <a:t>High </a:t>
            </a:r>
            <a:r>
              <a:rPr lang="en-GB" sz="1500" dirty="0"/>
              <a:t>and </a:t>
            </a:r>
            <a:r>
              <a:rPr lang="en-GB" sz="1500" dirty="0" smtClean="0"/>
              <a:t>Low </a:t>
            </a:r>
            <a:r>
              <a:rPr lang="en-GB" sz="1500" dirty="0" smtClean="0"/>
              <a:t>O</a:t>
            </a:r>
            <a:r>
              <a:rPr lang="en-GB" sz="1500" dirty="0" smtClean="0"/>
              <a:t>rdinal/Categorical </a:t>
            </a:r>
            <a:r>
              <a:rPr lang="en-GB" sz="1500" dirty="0"/>
              <a:t>variable and compare the </a:t>
            </a:r>
            <a:r>
              <a:rPr lang="en-GB" sz="1500" dirty="0" smtClean="0"/>
              <a:t>means of the independent variables (</a:t>
            </a:r>
            <a:r>
              <a:rPr lang="en-GB" sz="1500" dirty="0" smtClean="0"/>
              <a:t>GDP</a:t>
            </a:r>
            <a:r>
              <a:rPr lang="en-GB" sz="1500" dirty="0" smtClean="0"/>
              <a:t> </a:t>
            </a:r>
            <a:r>
              <a:rPr lang="en-GB" sz="1500" dirty="0"/>
              <a:t>per </a:t>
            </a:r>
            <a:r>
              <a:rPr lang="en-GB" sz="1500" dirty="0" smtClean="0"/>
              <a:t>capita) for </a:t>
            </a:r>
            <a:r>
              <a:rPr lang="en-GB" sz="1500" dirty="0"/>
              <a:t>these groups using t </a:t>
            </a:r>
            <a:r>
              <a:rPr lang="en-GB" sz="1500" dirty="0" smtClean="0"/>
              <a:t>Test</a:t>
            </a:r>
            <a:r>
              <a:rPr lang="en-GB" sz="1500" dirty="0"/>
              <a:t>.</a:t>
            </a:r>
            <a:endParaRPr lang="en-IN" sz="1500" dirty="0"/>
          </a:p>
          <a:p>
            <a:endParaRPr lang="en-US" sz="1400" dirty="0">
              <a:latin typeface="Arial" panose="020B0604020202020204" pitchFamily="34" charset="0"/>
              <a:cs typeface="Arial" panose="020B0604020202020204" pitchFamily="34" charset="0"/>
            </a:endParaRPr>
          </a:p>
        </p:txBody>
      </p:sp>
      <p:sp>
        <p:nvSpPr>
          <p:cNvPr id="44" name="TextBox 43">
            <a:extLst>
              <a:ext uri="{FF2B5EF4-FFF2-40B4-BE49-F238E27FC236}">
                <a16:creationId xmlns:a16="http://schemas.microsoft.com/office/drawing/2014/main" id="{8BFAE726-F401-4630-BC15-4EB181F9E79C}"/>
              </a:ext>
            </a:extLst>
          </p:cNvPr>
          <p:cNvSpPr txBox="1"/>
          <p:nvPr/>
        </p:nvSpPr>
        <p:spPr>
          <a:xfrm>
            <a:off x="5049479" y="1452450"/>
            <a:ext cx="2204411" cy="1895635"/>
          </a:xfrm>
          <a:prstGeom prst="rect">
            <a:avLst/>
          </a:prstGeom>
          <a:noFill/>
        </p:spPr>
        <p:txBody>
          <a:bodyPr wrap="square" lIns="0" tIns="0" rIns="0" bIns="0" rtlCol="0" anchor="t" anchorCtr="0">
            <a:noAutofit/>
          </a:bodyPr>
          <a:lstStyle/>
          <a:p>
            <a:r>
              <a:rPr lang="en-GB" sz="1500" dirty="0"/>
              <a:t>Convert Happiness scores to </a:t>
            </a:r>
            <a:r>
              <a:rPr lang="en-GB" sz="1500" dirty="0" smtClean="0"/>
              <a:t>High</a:t>
            </a:r>
            <a:r>
              <a:rPr lang="en-GB" sz="1500" dirty="0"/>
              <a:t>, </a:t>
            </a:r>
            <a:r>
              <a:rPr lang="en-GB" sz="1500" dirty="0" smtClean="0"/>
              <a:t>Medium </a:t>
            </a:r>
            <a:r>
              <a:rPr lang="en-GB" sz="1500" dirty="0"/>
              <a:t>and </a:t>
            </a:r>
            <a:r>
              <a:rPr lang="en-GB" sz="1500" dirty="0" smtClean="0"/>
              <a:t>Low </a:t>
            </a:r>
            <a:r>
              <a:rPr lang="en-GB" sz="1500" dirty="0" smtClean="0"/>
              <a:t>O</a:t>
            </a:r>
            <a:r>
              <a:rPr lang="en-GB" sz="1500" dirty="0" smtClean="0"/>
              <a:t>rdinal/Categorical </a:t>
            </a:r>
            <a:r>
              <a:rPr lang="en-GB" sz="1500" dirty="0"/>
              <a:t>variable and compare the </a:t>
            </a:r>
            <a:r>
              <a:rPr lang="en-GB" sz="1500" dirty="0" smtClean="0"/>
              <a:t>means of the independent variables (</a:t>
            </a:r>
            <a:r>
              <a:rPr lang="en-GB" sz="1500" dirty="0" smtClean="0"/>
              <a:t>GDP</a:t>
            </a:r>
            <a:r>
              <a:rPr lang="en-GB" sz="1500" dirty="0" smtClean="0"/>
              <a:t> </a:t>
            </a:r>
            <a:r>
              <a:rPr lang="en-GB" sz="1500" dirty="0"/>
              <a:t>per </a:t>
            </a:r>
            <a:r>
              <a:rPr lang="en-GB" sz="1500" dirty="0" smtClean="0"/>
              <a:t>capita) for </a:t>
            </a:r>
            <a:r>
              <a:rPr lang="en-GB" sz="1500" dirty="0"/>
              <a:t>these groups using </a:t>
            </a:r>
            <a:r>
              <a:rPr lang="en-GB" sz="1500" dirty="0" smtClean="0"/>
              <a:t>ANOVA.</a:t>
            </a:r>
            <a:endParaRPr lang="en-IN" sz="1500" dirty="0"/>
          </a:p>
        </p:txBody>
      </p:sp>
      <p:sp>
        <p:nvSpPr>
          <p:cNvPr id="51" name="Rectangle 50">
            <a:extLst>
              <a:ext uri="{FF2B5EF4-FFF2-40B4-BE49-F238E27FC236}">
                <a16:creationId xmlns:a16="http://schemas.microsoft.com/office/drawing/2014/main" id="{A7C7A7DE-6364-400B-94E4-76CC23F91ED0}"/>
              </a:ext>
            </a:extLst>
          </p:cNvPr>
          <p:cNvSpPr/>
          <p:nvPr/>
        </p:nvSpPr>
        <p:spPr>
          <a:xfrm>
            <a:off x="9021607" y="3997162"/>
            <a:ext cx="2485518" cy="22374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AEC33D84-F378-426F-AF97-38254C36C987}"/>
              </a:ext>
            </a:extLst>
          </p:cNvPr>
          <p:cNvSpPr txBox="1"/>
          <p:nvPr/>
        </p:nvSpPr>
        <p:spPr>
          <a:xfrm>
            <a:off x="9388307" y="4172656"/>
            <a:ext cx="2050945" cy="1895635"/>
          </a:xfrm>
          <a:prstGeom prst="rect">
            <a:avLst/>
          </a:prstGeom>
          <a:noFill/>
        </p:spPr>
        <p:txBody>
          <a:bodyPr wrap="square" lIns="0" tIns="0" rIns="0" bIns="0" rtlCol="0" anchor="t" anchorCtr="0">
            <a:noAutofit/>
          </a:bodyPr>
          <a:lstStyle/>
          <a:p>
            <a:pPr lvl="0"/>
            <a:r>
              <a:rPr lang="en-GB" sz="1500" dirty="0" smtClean="0"/>
              <a:t>Conduct a correlation </a:t>
            </a:r>
            <a:r>
              <a:rPr lang="en-GB" sz="1500" dirty="0"/>
              <a:t>analysis between the variables.</a:t>
            </a:r>
            <a:endParaRPr lang="en-IN" sz="1500" dirty="0"/>
          </a:p>
          <a:p>
            <a:endParaRPr lang="da-DK" sz="1500" dirty="0" smtClean="0">
              <a:latin typeface="Arial" panose="020B0604020202020204" pitchFamily="34" charset="0"/>
              <a:cs typeface="Arial" panose="020B0604020202020204" pitchFamily="34" charset="0"/>
            </a:endParaRPr>
          </a:p>
          <a:p>
            <a:pPr lvl="0"/>
            <a:r>
              <a:rPr lang="en-GB" sz="1500" dirty="0" smtClean="0"/>
              <a:t>Run Linear Regression </a:t>
            </a:r>
            <a:r>
              <a:rPr lang="en-GB" sz="1500" dirty="0"/>
              <a:t>to estimate the relationship between the happiness score and the rest of the variables.</a:t>
            </a:r>
            <a:endParaRPr lang="en-IN" sz="1500" dirty="0"/>
          </a:p>
          <a:p>
            <a:r>
              <a:rPr lang="da-DK" sz="1500" dirty="0" smtClean="0">
                <a:latin typeface="Arial" panose="020B0604020202020204" pitchFamily="34" charset="0"/>
                <a:cs typeface="Arial" panose="020B0604020202020204" pitchFamily="34" charset="0"/>
              </a:rPr>
              <a:t>. </a:t>
            </a:r>
            <a:endParaRPr lang="en-US" sz="1500" dirty="0">
              <a:latin typeface="Arial" panose="020B0604020202020204" pitchFamily="34" charset="0"/>
              <a:cs typeface="Arial" panose="020B0604020202020204" pitchFamily="34" charset="0"/>
            </a:endParaRPr>
          </a:p>
        </p:txBody>
      </p:sp>
      <p:cxnSp>
        <p:nvCxnSpPr>
          <p:cNvPr id="54" name="Straight Connector 53">
            <a:extLst>
              <a:ext uri="{FF2B5EF4-FFF2-40B4-BE49-F238E27FC236}">
                <a16:creationId xmlns:a16="http://schemas.microsoft.com/office/drawing/2014/main" id="{A0D49FD0-97A0-4999-B323-9F10860A596D}"/>
              </a:ext>
            </a:extLst>
          </p:cNvPr>
          <p:cNvCxnSpPr/>
          <p:nvPr/>
        </p:nvCxnSpPr>
        <p:spPr>
          <a:xfrm flipH="1" flipV="1">
            <a:off x="2235038" y="3484436"/>
            <a:ext cx="14628" cy="1675493"/>
          </a:xfrm>
          <a:prstGeom prst="line">
            <a:avLst/>
          </a:prstGeom>
          <a:ln w="12700">
            <a:solidFill>
              <a:schemeClr val="accent4"/>
            </a:solidFill>
            <a:prstDash val="lgDash"/>
            <a:tailEnd type="oval" w="lg" len="lg"/>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EE6296B-4AA2-4C20-8AB5-7AB16FD225DB}"/>
              </a:ext>
            </a:extLst>
          </p:cNvPr>
          <p:cNvCxnSpPr>
            <a:cxnSpLocks/>
          </p:cNvCxnSpPr>
          <p:nvPr/>
        </p:nvCxnSpPr>
        <p:spPr>
          <a:xfrm flipH="1" flipV="1">
            <a:off x="6052357" y="3172117"/>
            <a:ext cx="4942" cy="566056"/>
          </a:xfrm>
          <a:prstGeom prst="line">
            <a:avLst/>
          </a:prstGeom>
          <a:ln w="12700">
            <a:solidFill>
              <a:schemeClr val="accent4"/>
            </a:solidFill>
            <a:prstDash val="lgDash"/>
            <a:tailEnd type="oval" w="lg" len="lg"/>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9C3C74F6-072C-4F20-B21D-6C4855AE868A}"/>
              </a:ext>
            </a:extLst>
          </p:cNvPr>
          <p:cNvCxnSpPr>
            <a:cxnSpLocks/>
          </p:cNvCxnSpPr>
          <p:nvPr/>
        </p:nvCxnSpPr>
        <p:spPr>
          <a:xfrm>
            <a:off x="10261895" y="2423886"/>
            <a:ext cx="0" cy="1611085"/>
          </a:xfrm>
          <a:prstGeom prst="line">
            <a:avLst/>
          </a:prstGeom>
          <a:ln w="12700">
            <a:solidFill>
              <a:schemeClr val="accent4"/>
            </a:solidFill>
            <a:prstDash val="lgDash"/>
            <a:tailEnd type="oval" w="lg" len="lg"/>
          </a:ln>
        </p:spPr>
        <p:style>
          <a:lnRef idx="1">
            <a:schemeClr val="accent1"/>
          </a:lnRef>
          <a:fillRef idx="0">
            <a:schemeClr val="accent1"/>
          </a:fillRef>
          <a:effectRef idx="0">
            <a:schemeClr val="accent1"/>
          </a:effectRef>
          <a:fontRef idx="minor">
            <a:schemeClr val="tx1"/>
          </a:fontRef>
        </p:style>
      </p:cxnSp>
      <p:pic>
        <p:nvPicPr>
          <p:cNvPr id="18434" name="Picture 2"/>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376615" y="4771292"/>
            <a:ext cx="1905725" cy="129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5" name="Picture 3"/>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228326" y="3605971"/>
            <a:ext cx="1735347" cy="13058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8437" name="Picture 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9370865" y="1440277"/>
            <a:ext cx="1585419" cy="1344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8"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12"/>
          <a:stretch>
            <a:fillRect/>
          </a:stretch>
        </p:blipFill>
        <p:spPr>
          <a:xfrm>
            <a:off x="1355311" y="6295454"/>
            <a:ext cx="317019" cy="317019"/>
          </a:xfrm>
          <a:prstGeom prst="rect">
            <a:avLst/>
          </a:prstGeom>
        </p:spPr>
      </p:pic>
      <p:pic>
        <p:nvPicPr>
          <p:cNvPr id="56" name="Picture 55"/>
          <p:cNvPicPr>
            <a:picLocks noChangeAspect="1"/>
          </p:cNvPicPr>
          <p:nvPr/>
        </p:nvPicPr>
        <p:blipFill>
          <a:blip r:embed="rId12"/>
          <a:stretch>
            <a:fillRect/>
          </a:stretch>
        </p:blipFill>
        <p:spPr>
          <a:xfrm>
            <a:off x="3282340" y="6308395"/>
            <a:ext cx="317019" cy="317019"/>
          </a:xfrm>
          <a:prstGeom prst="rect">
            <a:avLst/>
          </a:prstGeom>
        </p:spPr>
      </p:pic>
      <p:pic>
        <p:nvPicPr>
          <p:cNvPr id="59" name="Picture 58"/>
          <p:cNvPicPr>
            <a:picLocks noChangeAspect="1"/>
          </p:cNvPicPr>
          <p:nvPr/>
        </p:nvPicPr>
        <p:blipFill>
          <a:blip r:embed="rId12"/>
          <a:stretch>
            <a:fillRect/>
          </a:stretch>
        </p:blipFill>
        <p:spPr>
          <a:xfrm>
            <a:off x="5447594" y="6276883"/>
            <a:ext cx="317019" cy="317019"/>
          </a:xfrm>
          <a:prstGeom prst="rect">
            <a:avLst/>
          </a:prstGeom>
        </p:spPr>
      </p:pic>
      <p:pic>
        <p:nvPicPr>
          <p:cNvPr id="60" name="Picture 59"/>
          <p:cNvPicPr>
            <a:picLocks noChangeAspect="1"/>
          </p:cNvPicPr>
          <p:nvPr/>
        </p:nvPicPr>
        <p:blipFill>
          <a:blip r:embed="rId12"/>
          <a:stretch>
            <a:fillRect/>
          </a:stretch>
        </p:blipFill>
        <p:spPr>
          <a:xfrm>
            <a:off x="7518899" y="6308395"/>
            <a:ext cx="317019" cy="317019"/>
          </a:xfrm>
          <a:prstGeom prst="rect">
            <a:avLst/>
          </a:prstGeom>
        </p:spPr>
      </p:pic>
      <p:pic>
        <p:nvPicPr>
          <p:cNvPr id="61" name="Picture 60"/>
          <p:cNvPicPr>
            <a:picLocks noChangeAspect="1"/>
          </p:cNvPicPr>
          <p:nvPr/>
        </p:nvPicPr>
        <p:blipFill>
          <a:blip r:embed="rId12"/>
          <a:stretch>
            <a:fillRect/>
          </a:stretch>
        </p:blipFill>
        <p:spPr>
          <a:xfrm>
            <a:off x="9451755" y="6333523"/>
            <a:ext cx="317019" cy="317019"/>
          </a:xfrm>
          <a:prstGeom prst="rect">
            <a:avLst/>
          </a:prstGeom>
        </p:spPr>
      </p:pic>
      <p:pic>
        <p:nvPicPr>
          <p:cNvPr id="4" name="STATISTICAL ANALYSIS">
            <a:hlinkClick r:id="" action="ppaction://media"/>
          </p:cNvPr>
          <p:cNvPicPr>
            <a:picLocks noChangeAspect="1"/>
          </p:cNvPicPr>
          <p:nvPr>
            <a:audioFile r:link="rId4"/>
            <p:extLst>
              <p:ext uri="{DAA4B4D4-6D71-4841-9C94-3DE7FCFB9230}">
                <p14:media xmlns:p14="http://schemas.microsoft.com/office/powerpoint/2010/main" r:embed="rId5">
                  <p14:trim end="1000.9999"/>
                </p14:media>
              </p:ext>
            </p:extLst>
          </p:nvPr>
        </p:nvPicPr>
        <p:blipFill>
          <a:blip r:embed="rId13"/>
          <a:stretch>
            <a:fillRect/>
          </a:stretch>
        </p:blipFill>
        <p:spPr>
          <a:xfrm>
            <a:off x="10515460" y="410893"/>
            <a:ext cx="609600" cy="609600"/>
          </a:xfrm>
          <a:prstGeom prst="rect">
            <a:avLst/>
          </a:prstGeom>
        </p:spPr>
      </p:pic>
    </p:spTree>
    <p:extLst>
      <p:ext uri="{BB962C8B-B14F-4D97-AF65-F5344CB8AC3E}">
        <p14:creationId xmlns:p14="http://schemas.microsoft.com/office/powerpoint/2010/main" val="16921280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6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2" name="Object 41" hidden="1">
            <a:extLst>
              <a:ext uri="{FF2B5EF4-FFF2-40B4-BE49-F238E27FC236}">
                <a16:creationId xmlns:a16="http://schemas.microsoft.com/office/drawing/2014/main" id="{64022F16-1C00-40A8-953F-A49AC9B53C10}"/>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508" name="think-cell Slide" r:id="rId5" imgW="383" imgH="384" progId="TCLayout.ActiveDocument.1">
                  <p:embed/>
                </p:oleObj>
              </mc:Choice>
              <mc:Fallback>
                <p:oleObj name="think-cell Slide" r:id="rId5" imgW="383" imgH="384" progId="TCLayout.ActiveDocument.1">
                  <p:embed/>
                  <p:pic>
                    <p:nvPicPr>
                      <p:cNvPr id="42" name="Object 41" hidden="1">
                        <a:extLst>
                          <a:ext uri="{FF2B5EF4-FFF2-40B4-BE49-F238E27FC236}">
                            <a16:creationId xmlns:a16="http://schemas.microsoft.com/office/drawing/2014/main" id="{64022F16-1C00-40A8-953F-A49AC9B53C10}"/>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1" name="Rectangle 40" hidden="1">
            <a:extLst>
              <a:ext uri="{FF2B5EF4-FFF2-40B4-BE49-F238E27FC236}">
                <a16:creationId xmlns:a16="http://schemas.microsoft.com/office/drawing/2014/main" id="{DFE1F867-962D-4C78-9B5C-A1ECFDA3246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Arial" panose="020B0604020202020204" pitchFamily="34" charset="0"/>
              <a:ea typeface="+mj-ea"/>
              <a:cs typeface="Arial" panose="020B0604020202020204" pitchFamily="34" charset="0"/>
              <a:sym typeface="Arial" panose="020B0604020202020204" pitchFamily="34" charset="0"/>
            </a:endParaRPr>
          </a:p>
        </p:txBody>
      </p:sp>
      <p:sp>
        <p:nvSpPr>
          <p:cNvPr id="2" name="Title 1">
            <a:extLst>
              <a:ext uri="{FF2B5EF4-FFF2-40B4-BE49-F238E27FC236}">
                <a16:creationId xmlns:a16="http://schemas.microsoft.com/office/drawing/2014/main" id="{FDDDEB68-08C8-42AA-987C-B6A6B8F05269}"/>
              </a:ext>
            </a:extLst>
          </p:cNvPr>
          <p:cNvSpPr>
            <a:spLocks noGrp="1"/>
          </p:cNvSpPr>
          <p:nvPr>
            <p:ph type="title"/>
          </p:nvPr>
        </p:nvSpPr>
        <p:spPr>
          <a:xfrm>
            <a:off x="489758" y="182880"/>
            <a:ext cx="11125200" cy="776458"/>
          </a:xfrm>
        </p:spPr>
        <p:txBody>
          <a:bodyPr/>
          <a:lstStyle/>
          <a:p>
            <a:r>
              <a:rPr lang="en-US" dirty="0" smtClean="0">
                <a:solidFill>
                  <a:srgbClr val="083D65"/>
                </a:solidFill>
              </a:rPr>
              <a:t>REPORT FINDINGS</a:t>
            </a:r>
            <a:endParaRPr lang="en-US" dirty="0"/>
          </a:p>
        </p:txBody>
      </p:sp>
      <p:sp>
        <p:nvSpPr>
          <p:cNvPr id="47" name="TextBox 46">
            <a:extLst>
              <a:ext uri="{FF2B5EF4-FFF2-40B4-BE49-F238E27FC236}">
                <a16:creationId xmlns:a16="http://schemas.microsoft.com/office/drawing/2014/main" id="{9F10FB9E-1CFE-41B9-9178-04DFBCBE9192}"/>
              </a:ext>
            </a:extLst>
          </p:cNvPr>
          <p:cNvSpPr txBox="1"/>
          <p:nvPr/>
        </p:nvSpPr>
        <p:spPr>
          <a:xfrm>
            <a:off x="489759" y="1466623"/>
            <a:ext cx="9908276" cy="4453974"/>
          </a:xfrm>
          <a:prstGeom prst="rect">
            <a:avLst/>
          </a:prstGeom>
          <a:noFill/>
        </p:spPr>
        <p:txBody>
          <a:bodyPr wrap="square" lIns="0" tIns="0" rIns="0" bIns="0" rtlCol="0" anchor="t" anchorCtr="0">
            <a:noAutofit/>
          </a:bodyPr>
          <a:lstStyle/>
          <a:p>
            <a:r>
              <a:rPr lang="en-US" b="1" dirty="0" smtClean="0">
                <a:cs typeface="Arial" panose="020B0604020202020204" pitchFamily="34" charset="0"/>
              </a:rPr>
              <a:t>First define the Null hypothesis: </a:t>
            </a:r>
          </a:p>
          <a:p>
            <a:pPr marL="285750" indent="-285750">
              <a:buFont typeface="Arial" panose="020B0604020202020204" pitchFamily="34" charset="0"/>
              <a:buChar char="•"/>
            </a:pPr>
            <a:r>
              <a:rPr lang="en-US" sz="1600" dirty="0" smtClean="0">
                <a:cs typeface="Arial" panose="020B0604020202020204" pitchFamily="34" charset="0"/>
              </a:rPr>
              <a:t>H0 = means of the various groups (countries of high happiness scores </a:t>
            </a:r>
          </a:p>
          <a:p>
            <a:r>
              <a:rPr lang="en-US" sz="1600" dirty="0" smtClean="0">
                <a:cs typeface="Arial" panose="020B0604020202020204" pitchFamily="34" charset="0"/>
              </a:rPr>
              <a:t>vs countries of low happiness scores) are equal.</a:t>
            </a:r>
          </a:p>
          <a:p>
            <a:endParaRPr lang="en-US" sz="1400" dirty="0" smtClean="0">
              <a:cs typeface="Arial" panose="020B0604020202020204" pitchFamily="34" charset="0"/>
            </a:endParaRPr>
          </a:p>
          <a:p>
            <a:r>
              <a:rPr lang="en-US" b="1" dirty="0" smtClean="0">
                <a:cs typeface="Arial" panose="020B0604020202020204" pitchFamily="34" charset="0"/>
              </a:rPr>
              <a:t>Run Student t-test:</a:t>
            </a:r>
          </a:p>
          <a:p>
            <a:pPr marL="285750" indent="-285750">
              <a:buFont typeface="Arial" panose="020B0604020202020204" pitchFamily="34" charset="0"/>
              <a:buChar char="•"/>
            </a:pPr>
            <a:r>
              <a:rPr lang="en-US" sz="1600" dirty="0" smtClean="0">
                <a:cs typeface="Arial" panose="020B0604020202020204" pitchFamily="34" charset="0"/>
              </a:rPr>
              <a:t>We take p-value = 0.05 (95% confidence)</a:t>
            </a:r>
          </a:p>
          <a:p>
            <a:pPr marL="285750" indent="-285750">
              <a:buFont typeface="Arial" panose="020B0604020202020204" pitchFamily="34" charset="0"/>
              <a:buChar char="•"/>
            </a:pPr>
            <a:r>
              <a:rPr lang="en-US" sz="1600" dirty="0" smtClean="0">
                <a:cs typeface="Arial" panose="020B0604020202020204" pitchFamily="34" charset="0"/>
              </a:rPr>
              <a:t>If the calculated p-value </a:t>
            </a:r>
            <a:r>
              <a:rPr lang="en-US" sz="1600" dirty="0" smtClean="0">
                <a:cs typeface="Arial" panose="020B0604020202020204" pitchFamily="34" charset="0"/>
              </a:rPr>
              <a:t>&lt; p-value(0.05)=&gt; we reject the null hypothesis that the means</a:t>
            </a:r>
          </a:p>
          <a:p>
            <a:r>
              <a:rPr lang="en-US" sz="1600" dirty="0" smtClean="0">
                <a:cs typeface="Arial" panose="020B0604020202020204" pitchFamily="34" charset="0"/>
              </a:rPr>
              <a:t>of the groups are equal.</a:t>
            </a:r>
            <a:endParaRPr lang="en-US" sz="1600" dirty="0" smtClean="0">
              <a:cs typeface="Arial" panose="020B0604020202020204" pitchFamily="34" charset="0"/>
            </a:endParaRPr>
          </a:p>
          <a:p>
            <a:endParaRPr lang="en-US" sz="1400" dirty="0" smtClean="0">
              <a:cs typeface="Arial" panose="020B0604020202020204" pitchFamily="34" charset="0"/>
            </a:endParaRPr>
          </a:p>
          <a:p>
            <a:r>
              <a:rPr lang="en-US" b="1" dirty="0" smtClean="0">
                <a:cs typeface="Arial" panose="020B0604020202020204" pitchFamily="34" charset="0"/>
              </a:rPr>
              <a:t>Run ANOVA</a:t>
            </a:r>
            <a:r>
              <a:rPr lang="en-US" b="1" dirty="0" smtClean="0">
                <a:cs typeface="Arial" panose="020B0604020202020204" pitchFamily="34" charset="0"/>
              </a:rPr>
              <a:t>:</a:t>
            </a:r>
            <a:endParaRPr lang="en-US" b="1" dirty="0">
              <a:cs typeface="Arial" panose="020B0604020202020204" pitchFamily="34" charset="0"/>
            </a:endParaRPr>
          </a:p>
          <a:p>
            <a:pPr marL="285750" indent="-285750">
              <a:buFont typeface="Arial" panose="020B0604020202020204" pitchFamily="34" charset="0"/>
              <a:buChar char="•"/>
            </a:pPr>
            <a:r>
              <a:rPr lang="en-US" sz="1600" dirty="0" smtClean="0">
                <a:cs typeface="Arial" panose="020B0604020202020204" pitchFamily="34" charset="0"/>
              </a:rPr>
              <a:t>Based on value of </a:t>
            </a:r>
            <a:r>
              <a:rPr lang="el-GR" sz="1600" dirty="0"/>
              <a:t>α</a:t>
            </a:r>
            <a:r>
              <a:rPr lang="en-US" sz="1600" dirty="0" smtClean="0">
                <a:cs typeface="Arial" panose="020B0604020202020204" pitchFamily="34" charset="0"/>
              </a:rPr>
              <a:t> and degrees of freedom, extract the F-critical from the </a:t>
            </a:r>
            <a:r>
              <a:rPr lang="en-US" sz="1600" dirty="0" smtClean="0">
                <a:cs typeface="Arial" panose="020B0604020202020204" pitchFamily="34" charset="0"/>
                <a:hlinkClick r:id="rId7"/>
              </a:rPr>
              <a:t>F-statistics table</a:t>
            </a:r>
            <a:r>
              <a:rPr lang="en-US" sz="1600" dirty="0" smtClean="0">
                <a:cs typeface="Arial" panose="020B0604020202020204" pitchFamily="34" charset="0"/>
              </a:rPr>
              <a:t>. </a:t>
            </a:r>
          </a:p>
          <a:p>
            <a:pPr marL="285750" indent="-285750">
              <a:buFont typeface="Arial" panose="020B0604020202020204" pitchFamily="34" charset="0"/>
              <a:buChar char="•"/>
            </a:pPr>
            <a:r>
              <a:rPr lang="en-US" sz="1600" dirty="0" smtClean="0">
                <a:cs typeface="Arial" panose="020B0604020202020204" pitchFamily="34" charset="0"/>
              </a:rPr>
              <a:t>If the F-value from the </a:t>
            </a:r>
            <a:r>
              <a:rPr lang="en-US" sz="1600" dirty="0" err="1" smtClean="0">
                <a:cs typeface="Arial" panose="020B0604020202020204" pitchFamily="34" charset="0"/>
              </a:rPr>
              <a:t>Anova</a:t>
            </a:r>
            <a:r>
              <a:rPr lang="en-US" sz="1600" dirty="0" smtClean="0">
                <a:cs typeface="Arial" panose="020B0604020202020204" pitchFamily="34" charset="0"/>
              </a:rPr>
              <a:t> test &gt; F-critical, we reject the null hypothesis that the means of the </a:t>
            </a:r>
          </a:p>
          <a:p>
            <a:r>
              <a:rPr lang="en-US" sz="1600" dirty="0" smtClean="0">
                <a:cs typeface="Arial" panose="020B0604020202020204" pitchFamily="34" charset="0"/>
              </a:rPr>
              <a:t>Groups are equal.</a:t>
            </a:r>
          </a:p>
          <a:p>
            <a:endParaRPr lang="en-US" sz="1400" dirty="0" smtClean="0">
              <a:cs typeface="Arial" panose="020B0604020202020204" pitchFamily="34" charset="0"/>
            </a:endParaRPr>
          </a:p>
          <a:p>
            <a:r>
              <a:rPr lang="en-US" b="1" dirty="0" smtClean="0">
                <a:cs typeface="Arial" panose="020B0604020202020204" pitchFamily="34" charset="0"/>
              </a:rPr>
              <a:t>Run regression:</a:t>
            </a:r>
          </a:p>
          <a:p>
            <a:pPr marL="285750" indent="-285750">
              <a:buFont typeface="Arial" panose="020B0604020202020204" pitchFamily="34" charset="0"/>
              <a:buChar char="•"/>
            </a:pPr>
            <a:r>
              <a:rPr lang="en-US" sz="1600" dirty="0" smtClean="0">
                <a:cs typeface="Arial" panose="020B0604020202020204" pitchFamily="34" charset="0"/>
              </a:rPr>
              <a:t>Run a regression analysis to identify the variables which are responsible for happiness score.</a:t>
            </a:r>
          </a:p>
          <a:p>
            <a:pPr marL="285750" indent="-285750">
              <a:buFont typeface="Arial" panose="020B0604020202020204" pitchFamily="34" charset="0"/>
              <a:buChar char="•"/>
            </a:pPr>
            <a:r>
              <a:rPr lang="en-US" sz="1600" dirty="0" smtClean="0">
                <a:cs typeface="Arial" panose="020B0604020202020204" pitchFamily="34" charset="0"/>
              </a:rPr>
              <a:t>Running a </a:t>
            </a:r>
            <a:r>
              <a:rPr lang="en-US" sz="1600" dirty="0" smtClean="0">
                <a:cs typeface="Arial" panose="020B0604020202020204" pitchFamily="34" charset="0"/>
              </a:rPr>
              <a:t>linear regression (OLS) will give an intercept and coe</a:t>
            </a:r>
            <a:r>
              <a:rPr lang="en-US" sz="1600" dirty="0" smtClean="0">
                <a:cs typeface="Arial" panose="020B0604020202020204" pitchFamily="34" charset="0"/>
              </a:rPr>
              <a:t>fficients for various predictor variables. </a:t>
            </a:r>
          </a:p>
          <a:p>
            <a:pPr marL="285750" indent="-285750">
              <a:buFont typeface="Arial" panose="020B0604020202020204" pitchFamily="34" charset="0"/>
              <a:buChar char="•"/>
            </a:pPr>
            <a:r>
              <a:rPr lang="en-US" sz="1600" dirty="0" smtClean="0">
                <a:cs typeface="Arial" panose="020B0604020202020204" pitchFamily="34" charset="0"/>
              </a:rPr>
              <a:t>The coefficients for the predictors will tell how they are related to the dependent variable</a:t>
            </a:r>
          </a:p>
          <a:p>
            <a:r>
              <a:rPr lang="en-US" sz="1600" dirty="0" smtClean="0">
                <a:cs typeface="Arial" panose="020B0604020202020204" pitchFamily="34" charset="0"/>
              </a:rPr>
              <a:t> (happiness score).</a:t>
            </a:r>
            <a:endParaRPr lang="en-US" sz="1600" dirty="0">
              <a:cs typeface="Arial" panose="020B0604020202020204" pitchFamily="34" charset="0"/>
            </a:endParaRPr>
          </a:p>
          <a:p>
            <a:endParaRPr lang="en-US" sz="1600" dirty="0">
              <a:cs typeface="Arial" panose="020B0604020202020204" pitchFamily="34" charset="0"/>
            </a:endParaRPr>
          </a:p>
        </p:txBody>
      </p:sp>
      <p:pic>
        <p:nvPicPr>
          <p:cNvPr id="19458" name="Picture 2" descr="f statistic."/>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068937" y="3486896"/>
            <a:ext cx="2673481" cy="1265166"/>
          </a:xfrm>
          <a:prstGeom prst="rect">
            <a:avLst/>
          </a:prstGeom>
          <a:noFill/>
          <a:extLst>
            <a:ext uri="{909E8E84-426E-40DD-AFC4-6F175D3DCCD1}">
              <a14:hiddenFill xmlns:a14="http://schemas.microsoft.com/office/drawing/2010/main">
                <a:solidFill>
                  <a:srgbClr val="FFFFFF"/>
                </a:solidFill>
              </a14:hiddenFill>
            </a:ext>
          </a:extLst>
        </p:spPr>
      </p:pic>
      <p:sp>
        <p:nvSpPr>
          <p:cNvPr id="48" name="Arrow: Right 11">
            <a:extLst>
              <a:ext uri="{FF2B5EF4-FFF2-40B4-BE49-F238E27FC236}">
                <a16:creationId xmlns:a16="http://schemas.microsoft.com/office/drawing/2014/main" id="{F709482B-1D0F-417A-B726-CE44D11CA261}"/>
              </a:ext>
            </a:extLst>
          </p:cNvPr>
          <p:cNvSpPr/>
          <p:nvPr/>
        </p:nvSpPr>
        <p:spPr>
          <a:xfrm>
            <a:off x="87148" y="6256388"/>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p:cNvPicPr>
            <a:picLocks noChangeAspect="1"/>
          </p:cNvPicPr>
          <p:nvPr/>
        </p:nvPicPr>
        <p:blipFill>
          <a:blip r:embed="rId9"/>
          <a:stretch>
            <a:fillRect/>
          </a:stretch>
        </p:blipFill>
        <p:spPr>
          <a:xfrm>
            <a:off x="1355311" y="6295454"/>
            <a:ext cx="317019" cy="317019"/>
          </a:xfrm>
          <a:prstGeom prst="rect">
            <a:avLst/>
          </a:prstGeom>
        </p:spPr>
      </p:pic>
      <p:pic>
        <p:nvPicPr>
          <p:cNvPr id="56" name="Picture 55"/>
          <p:cNvPicPr>
            <a:picLocks noChangeAspect="1"/>
          </p:cNvPicPr>
          <p:nvPr/>
        </p:nvPicPr>
        <p:blipFill>
          <a:blip r:embed="rId9"/>
          <a:stretch>
            <a:fillRect/>
          </a:stretch>
        </p:blipFill>
        <p:spPr>
          <a:xfrm>
            <a:off x="3362637" y="6308395"/>
            <a:ext cx="317019" cy="317019"/>
          </a:xfrm>
          <a:prstGeom prst="rect">
            <a:avLst/>
          </a:prstGeom>
        </p:spPr>
      </p:pic>
      <p:pic>
        <p:nvPicPr>
          <p:cNvPr id="59" name="Picture 58"/>
          <p:cNvPicPr>
            <a:picLocks noChangeAspect="1"/>
          </p:cNvPicPr>
          <p:nvPr/>
        </p:nvPicPr>
        <p:blipFill>
          <a:blip r:embed="rId9"/>
          <a:stretch>
            <a:fillRect/>
          </a:stretch>
        </p:blipFill>
        <p:spPr>
          <a:xfrm>
            <a:off x="5313037" y="6295453"/>
            <a:ext cx="317019" cy="317019"/>
          </a:xfrm>
          <a:prstGeom prst="rect">
            <a:avLst/>
          </a:prstGeom>
        </p:spPr>
      </p:pic>
      <p:pic>
        <p:nvPicPr>
          <p:cNvPr id="60" name="Picture 59"/>
          <p:cNvPicPr>
            <a:picLocks noChangeAspect="1"/>
          </p:cNvPicPr>
          <p:nvPr/>
        </p:nvPicPr>
        <p:blipFill>
          <a:blip r:embed="rId9"/>
          <a:stretch>
            <a:fillRect/>
          </a:stretch>
        </p:blipFill>
        <p:spPr>
          <a:xfrm>
            <a:off x="7451311" y="6324369"/>
            <a:ext cx="317019" cy="317019"/>
          </a:xfrm>
          <a:prstGeom prst="rect">
            <a:avLst/>
          </a:prstGeom>
        </p:spPr>
      </p:pic>
      <p:pic>
        <p:nvPicPr>
          <p:cNvPr id="61" name="Picture 60"/>
          <p:cNvPicPr>
            <a:picLocks noChangeAspect="1"/>
          </p:cNvPicPr>
          <p:nvPr/>
        </p:nvPicPr>
        <p:blipFill>
          <a:blip r:embed="rId9"/>
          <a:stretch>
            <a:fillRect/>
          </a:stretch>
        </p:blipFill>
        <p:spPr>
          <a:xfrm>
            <a:off x="9419733" y="6308394"/>
            <a:ext cx="317019" cy="317019"/>
          </a:xfrm>
          <a:prstGeom prst="rect">
            <a:avLst/>
          </a:prstGeom>
        </p:spPr>
      </p:pic>
      <p:pic>
        <p:nvPicPr>
          <p:cNvPr id="19498" name="Picture 42" descr="How are Logistic Regression &amp; Ordinary Least Squares Regression (Linear  Regression) Related? Why the “Regression” in Logistic? | by Rakshith  Vasudev | Towards Data Science"/>
          <p:cNvPicPr>
            <a:picLocks noChangeAspect="1" noChangeArrowheads="1"/>
          </p:cNvPicPr>
          <p:nvPr/>
        </p:nvPicPr>
        <p:blipFill>
          <a:blip r:embed="rId10" cstate="hqprint">
            <a:extLst>
              <a:ext uri="{28A0092B-C50C-407E-A947-70E740481C1C}">
                <a14:useLocalDpi xmlns:a14="http://schemas.microsoft.com/office/drawing/2010/main" val="0"/>
              </a:ext>
            </a:extLst>
          </a:blip>
          <a:srcRect/>
          <a:stretch>
            <a:fillRect/>
          </a:stretch>
        </p:blipFill>
        <p:spPr bwMode="auto">
          <a:xfrm>
            <a:off x="9325627" y="5005704"/>
            <a:ext cx="2160099" cy="1065007"/>
          </a:xfrm>
          <a:prstGeom prst="rect">
            <a:avLst/>
          </a:prstGeom>
          <a:noFill/>
          <a:extLst>
            <a:ext uri="{909E8E84-426E-40DD-AFC4-6F175D3DCCD1}">
              <a14:hiddenFill xmlns:a14="http://schemas.microsoft.com/office/drawing/2010/main">
                <a:solidFill>
                  <a:srgbClr val="FFFFFF"/>
                </a:solidFill>
              </a14:hiddenFill>
            </a:ext>
          </a:extLst>
        </p:spPr>
      </p:pic>
      <p:pic>
        <p:nvPicPr>
          <p:cNvPr id="19500" name="Picture 44" descr="13.3: The Independent Samples t-test (Student Test) - Statistics LibreTexts"/>
          <p:cNvPicPr>
            <a:picLocks noChangeAspect="1" noChangeArrowheads="1"/>
          </p:cNvPicPr>
          <p:nvPr/>
        </p:nvPicPr>
        <p:blipFill>
          <a:blip r:embed="rId11" cstate="hqprint">
            <a:extLst>
              <a:ext uri="{28A0092B-C50C-407E-A947-70E740481C1C}">
                <a14:useLocalDpi xmlns:a14="http://schemas.microsoft.com/office/drawing/2010/main" val="0"/>
              </a:ext>
            </a:extLst>
          </a:blip>
          <a:srcRect/>
          <a:stretch>
            <a:fillRect/>
          </a:stretch>
        </p:blipFill>
        <p:spPr bwMode="auto">
          <a:xfrm>
            <a:off x="9068937" y="1803545"/>
            <a:ext cx="2446393" cy="1107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2255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F908EF6-7890-4F7E-8E69-5BD9CF46A9A0}"/>
              </a:ext>
            </a:extLst>
          </p:cNvPr>
          <p:cNvGraphicFramePr>
            <a:graphicFrameLocks noChangeAspect="1"/>
          </p:cNvGraphicFramePr>
          <p:nvPr>
            <p:custDataLst>
              <p:tags r:id="rId2"/>
            </p:custDataLst>
            <p:extLst>
              <p:ext uri="{D42A27DB-BD31-4B8C-83A1-F6EECF244321}">
                <p14:modId xmlns:p14="http://schemas.microsoft.com/office/powerpoint/2010/main" val="343655522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347"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a:extLst>
              <a:ext uri="{FF2B5EF4-FFF2-40B4-BE49-F238E27FC236}">
                <a16:creationId xmlns:a16="http://schemas.microsoft.com/office/drawing/2014/main" id="{1119216A-F7A8-493D-A4B8-1ACE9816CD43}"/>
              </a:ext>
            </a:extLst>
          </p:cNvPr>
          <p:cNvSpPr/>
          <p:nvPr/>
        </p:nvSpPr>
        <p:spPr>
          <a:xfrm>
            <a:off x="6096000" y="0"/>
            <a:ext cx="6096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005DCC2-9C2F-41B2-87E2-61AF24A8778E}"/>
              </a:ext>
            </a:extLst>
          </p:cNvPr>
          <p:cNvSpPr/>
          <p:nvPr/>
        </p:nvSpPr>
        <p:spPr>
          <a:xfrm>
            <a:off x="872969" y="1875575"/>
            <a:ext cx="9110748" cy="4006734"/>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BCFB0AF-13CE-4722-9A54-81A312492C03}"/>
              </a:ext>
            </a:extLst>
          </p:cNvPr>
          <p:cNvSpPr txBox="1"/>
          <p:nvPr/>
        </p:nvSpPr>
        <p:spPr>
          <a:xfrm>
            <a:off x="1479845" y="3118087"/>
            <a:ext cx="7071360" cy="1521710"/>
          </a:xfrm>
          <a:prstGeom prst="rect">
            <a:avLst/>
          </a:prstGeom>
          <a:noFill/>
        </p:spPr>
        <p:txBody>
          <a:bodyPr wrap="square" lIns="0" tIns="0" rIns="0" bIns="0" rtlCol="0" anchor="ctr" anchorCtr="0">
            <a:noAutofit/>
          </a:bodyPr>
          <a:lstStyle/>
          <a:p>
            <a:r>
              <a:rPr lang="en-US" sz="9600" b="1" dirty="0">
                <a:latin typeface="Arial" panose="020B0604020202020204" pitchFamily="34" charset="0"/>
                <a:cs typeface="Arial" panose="020B0604020202020204" pitchFamily="34" charset="0"/>
              </a:rPr>
              <a:t>Thank You</a:t>
            </a:r>
          </a:p>
        </p:txBody>
      </p:sp>
      <p:sp>
        <p:nvSpPr>
          <p:cNvPr id="11" name="Arrow: Right 11">
            <a:extLst>
              <a:ext uri="{FF2B5EF4-FFF2-40B4-BE49-F238E27FC236}">
                <a16:creationId xmlns:a16="http://schemas.microsoft.com/office/drawing/2014/main" id="{F709482B-1D0F-417A-B726-CE44D11CA261}"/>
              </a:ext>
            </a:extLst>
          </p:cNvPr>
          <p:cNvSpPr/>
          <p:nvPr/>
        </p:nvSpPr>
        <p:spPr>
          <a:xfrm>
            <a:off x="87148" y="6282514"/>
            <a:ext cx="11037912" cy="342900"/>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01359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2cp3uflVWEgL6lvJgsajR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4BfPDXy_4goiAVfiSVkVy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4BfPDXy_4goiAVfiSVkVy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yGqi21hztiH5v0cAodaY3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yGqi21hztiH5v0cAodaY3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k9md8oskErJ_Qwejc4X7b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NsUP_QmVL1MEZJtt52BEb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v3ivVpiBLSVXrh_cxXSme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Poster Researc">
      <a:dk1>
        <a:srgbClr val="000000"/>
      </a:dk1>
      <a:lt1>
        <a:srgbClr val="FFFFFF"/>
      </a:lt1>
      <a:dk2>
        <a:srgbClr val="44546A"/>
      </a:dk2>
      <a:lt2>
        <a:srgbClr val="E7E6E6"/>
      </a:lt2>
      <a:accent1>
        <a:srgbClr val="4983C4"/>
      </a:accent1>
      <a:accent2>
        <a:srgbClr val="90DEF0"/>
      </a:accent2>
      <a:accent3>
        <a:srgbClr val="F6FCFC"/>
      </a:accent3>
      <a:accent4>
        <a:srgbClr val="FE3C32"/>
      </a:accent4>
      <a:accent5>
        <a:srgbClr val="161619"/>
      </a:accent5>
      <a:accent6>
        <a:srgbClr val="161619"/>
      </a:accent6>
      <a:hlink>
        <a:srgbClr val="2F5CD6"/>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773</TotalTime>
  <Words>775</Words>
  <Application>Microsoft Office PowerPoint</Application>
  <PresentationFormat>Widescreen</PresentationFormat>
  <Paragraphs>67</Paragraphs>
  <Slides>9</Slides>
  <Notes>1</Notes>
  <HiddenSlides>0</HiddenSlides>
  <MMClips>6</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9</vt:i4>
      </vt:variant>
    </vt:vector>
  </HeadingPairs>
  <TitlesOfParts>
    <vt:vector size="19" baseType="lpstr">
      <vt:lpstr>Arial</vt:lpstr>
      <vt:lpstr>Calibri</vt:lpstr>
      <vt:lpstr>Calibri </vt:lpstr>
      <vt:lpstr>Calibri (Body)</vt:lpstr>
      <vt:lpstr>Open Sans</vt:lpstr>
      <vt:lpstr>Segoe UI</vt:lpstr>
      <vt:lpstr>Segoe UI Light</vt:lpstr>
      <vt:lpstr>Office Theme</vt:lpstr>
      <vt:lpstr>1_Office Theme</vt:lpstr>
      <vt:lpstr>think-cell Slide</vt:lpstr>
      <vt:lpstr>PowerPoint Presentation</vt:lpstr>
      <vt:lpstr>PowerPoint Presentation</vt:lpstr>
      <vt:lpstr>Data Cleaning &amp; Manipulation  </vt:lpstr>
      <vt:lpstr>Exploratory Data Analysis - I</vt:lpstr>
      <vt:lpstr>Exploratory Data Analysis - II</vt:lpstr>
      <vt:lpstr>Exploratory Data Analysis - III</vt:lpstr>
      <vt:lpstr>STATISTICAL ANALYSIS</vt:lpstr>
      <vt:lpstr>REPORT FINDINGS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24slides3</dc:creator>
  <cp:lastModifiedBy>Student User</cp:lastModifiedBy>
  <cp:revision>86</cp:revision>
  <dcterms:created xsi:type="dcterms:W3CDTF">2020-10-07T08:31:11Z</dcterms:created>
  <dcterms:modified xsi:type="dcterms:W3CDTF">2020-11-22T23:40:09Z</dcterms:modified>
</cp:coreProperties>
</file>

<file path=docProps/thumbnail.jpeg>
</file>